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77" r:id="rId3"/>
    <p:sldId id="334" r:id="rId4"/>
    <p:sldId id="335" r:id="rId5"/>
    <p:sldId id="260" r:id="rId6"/>
    <p:sldId id="342" r:id="rId7"/>
    <p:sldId id="336" r:id="rId8"/>
    <p:sldId id="313" r:id="rId9"/>
    <p:sldId id="348" r:id="rId10"/>
    <p:sldId id="311" r:id="rId11"/>
    <p:sldId id="338" r:id="rId12"/>
    <p:sldId id="346" r:id="rId13"/>
    <p:sldId id="269" r:id="rId14"/>
    <p:sldId id="349" r:id="rId15"/>
    <p:sldId id="344" r:id="rId16"/>
  </p:sldIdLst>
  <p:sldSz cx="9144000" cy="6858000" type="screen4x3"/>
  <p:notesSz cx="6797675" cy="98567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52C"/>
    <a:srgbClr val="F76625"/>
    <a:srgbClr val="FF6600"/>
    <a:srgbClr val="0033CC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6" autoAdjust="0"/>
    <p:restoredTop sz="86171" autoAdjust="0"/>
  </p:normalViewPr>
  <p:slideViewPr>
    <p:cSldViewPr>
      <p:cViewPr varScale="1">
        <p:scale>
          <a:sx n="92" d="100"/>
          <a:sy n="92" d="100"/>
        </p:scale>
        <p:origin x="27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145" cy="493392"/>
          </a:xfrm>
          <a:prstGeom prst="rect">
            <a:avLst/>
          </a:prstGeom>
        </p:spPr>
        <p:txBody>
          <a:bodyPr vert="horz" lIns="91792" tIns="45895" rIns="91792" bIns="458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911" y="0"/>
            <a:ext cx="2946144" cy="493392"/>
          </a:xfrm>
          <a:prstGeom prst="rect">
            <a:avLst/>
          </a:prstGeom>
        </p:spPr>
        <p:txBody>
          <a:bodyPr vert="horz" lIns="91792" tIns="45895" rIns="91792" bIns="458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9C52E0-01A6-4A20-AA15-7A199ACF7971}" type="datetimeFigureOut">
              <a:rPr lang="de-DE"/>
              <a:pPr>
                <a:defRPr/>
              </a:pPr>
              <a:t>28.05.2019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361821"/>
            <a:ext cx="2946145" cy="493391"/>
          </a:xfrm>
          <a:prstGeom prst="rect">
            <a:avLst/>
          </a:prstGeom>
        </p:spPr>
        <p:txBody>
          <a:bodyPr vert="horz" lIns="91792" tIns="45895" rIns="91792" bIns="458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911" y="9361821"/>
            <a:ext cx="2946144" cy="493391"/>
          </a:xfrm>
          <a:prstGeom prst="rect">
            <a:avLst/>
          </a:prstGeom>
        </p:spPr>
        <p:txBody>
          <a:bodyPr vert="horz" lIns="91792" tIns="45895" rIns="91792" bIns="458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4E905E-E0DA-4025-856A-1D39C78654B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403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2304"/>
          </a:xfrm>
          <a:prstGeom prst="rect">
            <a:avLst/>
          </a:prstGeom>
        </p:spPr>
        <p:txBody>
          <a:bodyPr vert="horz" lIns="87856" tIns="43928" rIns="87856" bIns="4392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2304"/>
          </a:xfrm>
          <a:prstGeom prst="rect">
            <a:avLst/>
          </a:prstGeom>
        </p:spPr>
        <p:txBody>
          <a:bodyPr vert="horz" lIns="87856" tIns="43928" rIns="87856" bIns="43928" rtlCol="0"/>
          <a:lstStyle>
            <a:lvl1pPr algn="r">
              <a:defRPr sz="1200"/>
            </a:lvl1pPr>
          </a:lstStyle>
          <a:p>
            <a:fld id="{AEF8C175-82A0-4723-A23C-E6BD979637D2}" type="datetimeFigureOut">
              <a:rPr lang="de-DE" smtClean="0"/>
              <a:pPr/>
              <a:t>28.05.2019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856" tIns="43928" rIns="87856" bIns="4392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4" y="4681477"/>
            <a:ext cx="5438748" cy="4435326"/>
          </a:xfrm>
          <a:prstGeom prst="rect">
            <a:avLst/>
          </a:prstGeom>
        </p:spPr>
        <p:txBody>
          <a:bodyPr vert="horz" lIns="87856" tIns="43928" rIns="87856" bIns="43928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62955"/>
            <a:ext cx="2945862" cy="492304"/>
          </a:xfrm>
          <a:prstGeom prst="rect">
            <a:avLst/>
          </a:prstGeom>
        </p:spPr>
        <p:txBody>
          <a:bodyPr vert="horz" lIns="87856" tIns="43928" rIns="87856" bIns="4392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4" y="9362955"/>
            <a:ext cx="2945862" cy="492304"/>
          </a:xfrm>
          <a:prstGeom prst="rect">
            <a:avLst/>
          </a:prstGeom>
        </p:spPr>
        <p:txBody>
          <a:bodyPr vert="horz" lIns="87856" tIns="43928" rIns="87856" bIns="43928" rtlCol="0" anchor="b"/>
          <a:lstStyle>
            <a:lvl1pPr algn="r">
              <a:defRPr sz="1200"/>
            </a:lvl1pPr>
          </a:lstStyle>
          <a:p>
            <a:fld id="{855A9A14-03B8-4DA1-8DB7-C1928880320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704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A9A14-03B8-4DA1-8DB7-C19288803208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693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A9A14-03B8-4DA1-8DB7-C1928880320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344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A9A14-03B8-4DA1-8DB7-C19288803208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32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7EFA3-D987-4760-8D3F-D1BAEF0A1484}" type="datetimeFigureOut">
              <a:rPr lang="de-DE"/>
              <a:pPr>
                <a:defRPr/>
              </a:pPr>
              <a:t>28.05.2019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DC40B-6C92-46CF-842A-D1A920217F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48C74-69B7-40D8-93F4-D17D9972A26E}" type="datetimeFigureOut">
              <a:rPr lang="de-DE"/>
              <a:pPr>
                <a:defRPr/>
              </a:pPr>
              <a:t>28.05.2019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A411-F992-4EEC-B701-CFE1DBB93E6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4C03B-C7EB-48D2-B20E-3B1E0626B50C}" type="datetimeFigureOut">
              <a:rPr lang="de-DE"/>
              <a:pPr>
                <a:defRPr/>
              </a:pPr>
              <a:t>28.05.2019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FB5B-ADB0-4BE4-917A-DC8E7EFD50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95EB-7736-4E1C-8FC9-1C4740AC2B06}" type="datetimeFigureOut">
              <a:rPr lang="de-DE"/>
              <a:pPr>
                <a:defRPr/>
              </a:pPr>
              <a:t>28.05.2019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AFFF3-8F86-4B03-BD31-2B0F04869E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93701-1E28-4810-8A8E-62F7CF30967F}" type="datetimeFigureOut">
              <a:rPr lang="de-DE"/>
              <a:pPr>
                <a:defRPr/>
              </a:pPr>
              <a:t>28.05.2019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9F58A-AB70-477E-8FAD-3DA427EDE2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EEE68-DC6E-4D51-B13E-70044B54CA25}" type="datetimeFigureOut">
              <a:rPr lang="de-DE"/>
              <a:pPr>
                <a:defRPr/>
              </a:pPr>
              <a:t>28.05.2019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4AD97-CE3C-431A-89F7-F8CE70E1A1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9BA5B-26F0-4F98-B05A-1BEC9812DA56}" type="datetimeFigureOut">
              <a:rPr lang="de-DE"/>
              <a:pPr>
                <a:defRPr/>
              </a:pPr>
              <a:t>28.05.2019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8F483-CB87-4846-9656-097047D9C80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9299-892E-4066-93B6-4C1362EF917A}" type="datetimeFigureOut">
              <a:rPr lang="de-DE"/>
              <a:pPr>
                <a:defRPr/>
              </a:pPr>
              <a:t>28.05.2019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171D7-0DE2-4D56-81D3-0CA81FC7B4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C3349-B1C1-44A0-B1C6-0E941A8C4A80}" type="datetimeFigureOut">
              <a:rPr lang="de-DE"/>
              <a:pPr>
                <a:defRPr/>
              </a:pPr>
              <a:t>28.05.2019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85795-B90B-4C45-9BCC-AF8280EFA9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D807-F521-4B08-B33C-61A5448805B9}" type="datetimeFigureOut">
              <a:rPr lang="de-DE"/>
              <a:pPr>
                <a:defRPr/>
              </a:pPr>
              <a:t>28.05.2019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6DD8E-DD9A-405C-B809-312744FE9F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D2C0A-2FB6-4501-9CDE-77D57FEC09D0}" type="datetimeFigureOut">
              <a:rPr lang="de-DE"/>
              <a:pPr>
                <a:defRPr/>
              </a:pPr>
              <a:t>28.05.2019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E66D3-F5E8-4992-9030-E63EC22F3A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FCFE5E-465D-4C7A-91C7-A8A5FCD368C4}" type="datetimeFigureOut">
              <a:rPr lang="de-DE"/>
              <a:pPr>
                <a:defRPr/>
              </a:pPr>
              <a:t>28.05.2019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B78E8A-4CC9-488D-A857-1D81CE73C7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tw-energie.d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F0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2995" y="2492896"/>
            <a:ext cx="806489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Company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Presentation</a:t>
            </a:r>
            <a:r>
              <a:rPr lang="de-DE" sz="2000" b="1" dirty="0">
                <a:solidFill>
                  <a:schemeClr val="bg1"/>
                </a:solidFill>
              </a:rPr>
              <a:t> ETW</a:t>
            </a:r>
          </a:p>
          <a:p>
            <a:pPr algn="ctr"/>
            <a:r>
              <a:rPr lang="de-DE" sz="2000" b="1" dirty="0" err="1">
                <a:solidFill>
                  <a:schemeClr val="bg1"/>
                </a:solidFill>
              </a:rPr>
              <a:t>Lecture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proposal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for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convention</a:t>
            </a:r>
            <a:r>
              <a:rPr lang="de-DE" sz="2000" b="1" dirty="0">
                <a:solidFill>
                  <a:schemeClr val="bg1"/>
                </a:solidFill>
              </a:rPr>
              <a:t> in November </a:t>
            </a: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557" y="4293096"/>
            <a:ext cx="9144000" cy="143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K:\9 Vorlagen\96 ETW-Logo\2017 Logo\ETW Energietechnik\ETW-Logo-Weis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836044" cy="61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F0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66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796642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+mj-lt"/>
              </a:rPr>
              <a:t>Reference. UMG Göttingen.</a:t>
            </a:r>
          </a:p>
        </p:txBody>
      </p:sp>
      <p:pic>
        <p:nvPicPr>
          <p:cNvPr id="13" name="Picture 3" descr="K:\9 Vorlagen\96 ETW-Logo\2017 Logo\ETW Energietechnik\ETW-Logo-Weis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83074"/>
            <a:ext cx="2836044" cy="61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692108"/>
              </p:ext>
            </p:extLst>
          </p:nvPr>
        </p:nvGraphicFramePr>
        <p:xfrm>
          <a:off x="179512" y="1397000"/>
          <a:ext cx="8740700" cy="50563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7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816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816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https://www.med.uni-goettingen.de/de/images/momente/04_BHKW%20UMG_Motor%20Einbringen%20ins%20Gebaeude_540%20pix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820" y="1397000"/>
            <a:ext cx="505918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med.uni-goettingen.de/de/images/momente/06_BHKW%20UMG_Motor%20im%20Gebaeude_540%20pixe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" r="15312"/>
          <a:stretch/>
        </p:blipFill>
        <p:spPr bwMode="auto">
          <a:xfrm>
            <a:off x="0" y="1397000"/>
            <a:ext cx="3672408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39552" y="5151438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4,5MW CHP Plant,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Inhouse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Installation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Heat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Recovery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70 / 120°C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Commissioning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December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94129053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F0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66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36063" y="2492896"/>
            <a:ext cx="280831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3x CHP Units</a:t>
            </a:r>
            <a:b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ETW 2000 EG.</a:t>
            </a:r>
          </a:p>
          <a:p>
            <a:pPr marL="2520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Generator 10kV</a:t>
            </a:r>
          </a:p>
          <a:p>
            <a:pPr marL="2520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1x Container Unit Power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Heat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1 MW</a:t>
            </a:r>
          </a:p>
          <a:p>
            <a:pPr marL="2520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3x Hybrid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boiler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</a:t>
            </a:r>
            <a:b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10 barg, 15t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Steam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/h</a:t>
            </a:r>
          </a:p>
        </p:txBody>
      </p:sp>
      <p:pic>
        <p:nvPicPr>
          <p:cNvPr id="8" name="Picture 4" descr="C:\Users\szabo\Desktop\IMG-20151123-WA0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630019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251520" y="79664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+mj-lt"/>
              </a:rPr>
              <a:t>Reference. APK Kursk </a:t>
            </a:r>
            <a:r>
              <a:rPr lang="de-DE" sz="2000" b="1" dirty="0" err="1">
                <a:solidFill>
                  <a:schemeClr val="bg1"/>
                </a:solidFill>
                <a:latin typeface="+mj-lt"/>
              </a:rPr>
              <a:t>Russia</a:t>
            </a:r>
            <a:r>
              <a:rPr lang="de-DE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10" name="Picture 3" descr="K:\9 Vorlagen\96 ETW-Logo\2017 Logo\ETW Energietechnik\ETW-Logo-Weis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83074"/>
            <a:ext cx="2836044" cy="61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8259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F0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66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1520" y="79664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Location </a:t>
            </a:r>
            <a:r>
              <a:rPr lang="de-DE" sz="2000" b="1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and</a:t>
            </a:r>
            <a:r>
              <a:rPr lang="de-DE" sz="20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r>
              <a:rPr lang="de-DE" sz="2000" b="1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Sales</a:t>
            </a:r>
            <a:r>
              <a:rPr lang="de-DE" sz="20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Region.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444208" y="1884888"/>
            <a:ext cx="26631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The Ruhr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region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, a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strategical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location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:</a:t>
            </a:r>
          </a:p>
          <a:p>
            <a:pPr eaLnBrk="0" hangingPunct="0">
              <a:spcAft>
                <a:spcPts val="600"/>
              </a:spcAft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marL="285750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Industrial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area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marL="285750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Population 12 mi</a:t>
            </a:r>
          </a:p>
          <a:p>
            <a:pPr marL="285750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Highly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qualified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labour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marL="285750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Supply-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chain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marL="285750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8 Int. Airports in 3h</a:t>
            </a:r>
          </a:p>
          <a:p>
            <a:pPr marL="285750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Research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facilities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eaLnBrk="0" hangingPunct="0">
              <a:spcAft>
                <a:spcPts val="600"/>
              </a:spcAft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AutoShape 2" descr="https://mail.google.com/mail/u/0/?ui=2&amp;ik=3d078155de&amp;view=fimg&amp;th=152b0dcc34b10c3f&amp;attid=0.1&amp;disp=emb&amp;realattid=a6b82ef014a94461_0.1&amp;attbid=ANGjdJ_mx4ccvrsi8YMJb_UquKDEEFhVO4ZcBbx06wNJjR7NnHoI3kjXmee9P_pbAWxwkYsbn_oCpf4ProS34QW_vcpRbreMC3dOSMUX9G78hc73mHHvTHxwAdk8mSU&amp;sz=w454-h72&amp;ats=1454666490245&amp;rm=152b0dcc34b10c3f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2" descr="Bildergebnis für ital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AutoShape 4" descr="Bildergebnis für ital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AutoShape 6" descr="Bildergebnis für ital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AutoShape 8" descr="Bildergebnis für ital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48" y="1412776"/>
            <a:ext cx="6396909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K:\9 Vorlagen\96 ETW-Logo\2017 Logo\ETW Energietechnik\ETW-Logo-Weis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83074"/>
            <a:ext cx="2836044" cy="61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1320898" y="5787261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ETW Headquarter &amp; </a:t>
            </a:r>
            <a:r>
              <a:rPr lang="de-DE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Production</a:t>
            </a:r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algn="ctr" eaLnBrk="0" hangingPunct="0"/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Moers, North Rhine-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Westfalia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, Germany</a:t>
            </a:r>
          </a:p>
        </p:txBody>
      </p:sp>
    </p:spTree>
    <p:extLst>
      <p:ext uri="{BB962C8B-B14F-4D97-AF65-F5344CB8AC3E}">
        <p14:creationId xmlns:p14="http://schemas.microsoft.com/office/powerpoint/2010/main" val="404242784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F0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66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7504" y="130069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50 </a:t>
            </a:r>
            <a:r>
              <a:rPr lang="de-DE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employees</a:t>
            </a: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in </a:t>
            </a:r>
            <a:r>
              <a:rPr lang="de-DE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service</a:t>
            </a: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DE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department</a:t>
            </a: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&gt; 200 plants </a:t>
            </a:r>
            <a:r>
              <a:rPr lang="de-DE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under</a:t>
            </a: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DE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maintenance</a:t>
            </a:r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100% </a:t>
            </a:r>
            <a:r>
              <a:rPr lang="de-DE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availability</a:t>
            </a: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07504" y="79664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+mj-lt"/>
              </a:rPr>
              <a:t>ETW Service.</a:t>
            </a:r>
          </a:p>
        </p:txBody>
      </p:sp>
      <p:pic>
        <p:nvPicPr>
          <p:cNvPr id="10" name="Picture 3" descr="K:\9 Vorlagen\96 ETW-Logo\2017 Logo\ETW Energietechnik\ETW-Logo-Weis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83074"/>
            <a:ext cx="2836044" cy="61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7816" y="1916832"/>
            <a:ext cx="5676183" cy="397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916833"/>
            <a:ext cx="3671392" cy="397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F0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6600"/>
              </a:solidFill>
            </a:endParaRPr>
          </a:p>
        </p:txBody>
      </p:sp>
      <p:pic>
        <p:nvPicPr>
          <p:cNvPr id="10" name="Picture 3" descr="K:\9 Vorlagen\96 ETW-Logo\2017 Logo\ETW Energietechnik\ETW-Logo-Weis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83074"/>
            <a:ext cx="2836044" cy="61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DCD10EC-C8BE-4384-9D17-78E7089BEFF9}"/>
              </a:ext>
            </a:extLst>
          </p:cNvPr>
          <p:cNvSpPr txBox="1"/>
          <p:nvPr/>
        </p:nvSpPr>
        <p:spPr>
          <a:xfrm>
            <a:off x="107503" y="796642"/>
            <a:ext cx="2952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+mj-lt"/>
              </a:rPr>
              <a:t>ETW </a:t>
            </a:r>
            <a:r>
              <a:rPr lang="de-DE" sz="2000" b="1" dirty="0" err="1">
                <a:solidFill>
                  <a:schemeClr val="bg1"/>
                </a:solidFill>
                <a:latin typeface="+mj-lt"/>
              </a:rPr>
              <a:t>Lecture</a:t>
            </a:r>
            <a:r>
              <a:rPr lang="de-DE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+mj-lt"/>
              </a:rPr>
              <a:t>Proposal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A49EF3E-478A-4363-9AFF-B2417EB684CD}"/>
              </a:ext>
            </a:extLst>
          </p:cNvPr>
          <p:cNvSpPr txBox="1"/>
          <p:nvPr/>
        </p:nvSpPr>
        <p:spPr>
          <a:xfrm>
            <a:off x="611560" y="1556792"/>
            <a:ext cx="61926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000" dirty="0">
                <a:latin typeface="+mj-lt"/>
              </a:rPr>
              <a:t>CHP </a:t>
            </a:r>
            <a:r>
              <a:rPr lang="de-DE" sz="2000" dirty="0" err="1">
                <a:latin typeface="+mj-lt"/>
              </a:rPr>
              <a:t>Applications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for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the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industial</a:t>
            </a:r>
            <a:r>
              <a:rPr lang="de-DE" sz="2000" dirty="0">
                <a:latin typeface="+mj-lt"/>
              </a:rPr>
              <a:t> and private </a:t>
            </a:r>
            <a:r>
              <a:rPr lang="de-DE" sz="2000" dirty="0" err="1">
                <a:latin typeface="+mj-lt"/>
              </a:rPr>
              <a:t>sector</a:t>
            </a:r>
            <a:endParaRPr lang="de-DE" sz="2000" dirty="0"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de-DE" sz="2000" dirty="0" err="1">
                <a:latin typeface="+mj-lt"/>
              </a:rPr>
              <a:t>Trigeneration</a:t>
            </a:r>
            <a:r>
              <a:rPr lang="de-DE" sz="2000" dirty="0">
                <a:latin typeface="+mj-lt"/>
              </a:rPr>
              <a:t> plants </a:t>
            </a:r>
            <a:r>
              <a:rPr lang="de-DE" sz="2000" dirty="0" err="1">
                <a:latin typeface="+mj-lt"/>
              </a:rPr>
              <a:t>including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case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studies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for</a:t>
            </a:r>
            <a:r>
              <a:rPr lang="de-DE" sz="2000" dirty="0">
                <a:latin typeface="+mj-lt"/>
              </a:rPr>
              <a:t>   </a:t>
            </a:r>
          </a:p>
          <a:p>
            <a:r>
              <a:rPr lang="de-DE" sz="2000" dirty="0">
                <a:latin typeface="+mj-lt"/>
              </a:rPr>
              <a:t>      </a:t>
            </a:r>
            <a:r>
              <a:rPr lang="de-DE" sz="2000" dirty="0" err="1">
                <a:latin typeface="+mj-lt"/>
              </a:rPr>
              <a:t>cogeneration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units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with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absorption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chiller</a:t>
            </a:r>
            <a:r>
              <a:rPr lang="de-DE" sz="2000" dirty="0">
                <a:latin typeface="+mj-lt"/>
              </a:rPr>
              <a:t> and </a:t>
            </a:r>
          </a:p>
          <a:p>
            <a:r>
              <a:rPr lang="de-DE" sz="2000" dirty="0">
                <a:latin typeface="+mj-lt"/>
              </a:rPr>
              <a:t>      </a:t>
            </a:r>
            <a:r>
              <a:rPr lang="de-DE" sz="2000" dirty="0" err="1">
                <a:latin typeface="+mj-lt"/>
              </a:rPr>
              <a:t>cogeneration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units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with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steam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boiler</a:t>
            </a:r>
            <a:r>
              <a:rPr lang="de-DE" sz="2000" dirty="0">
                <a:latin typeface="+mj-lt"/>
              </a:rPr>
              <a:t> and </a:t>
            </a:r>
            <a:r>
              <a:rPr lang="de-DE" sz="2000" dirty="0" err="1">
                <a:latin typeface="+mj-lt"/>
              </a:rPr>
              <a:t>with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usage</a:t>
            </a:r>
            <a:r>
              <a:rPr lang="de-DE" sz="2000" dirty="0">
                <a:latin typeface="+mj-lt"/>
              </a:rPr>
              <a:t>   </a:t>
            </a:r>
          </a:p>
          <a:p>
            <a:r>
              <a:rPr lang="de-DE" sz="2000" dirty="0">
                <a:latin typeface="+mj-lt"/>
              </a:rPr>
              <a:t>      </a:t>
            </a:r>
            <a:r>
              <a:rPr lang="de-DE" sz="2000" dirty="0" err="1">
                <a:latin typeface="+mj-lt"/>
              </a:rPr>
              <a:t>of</a:t>
            </a:r>
            <a:r>
              <a:rPr lang="de-DE" sz="2000" dirty="0">
                <a:latin typeface="+mj-lt"/>
              </a:rPr>
              <a:t> thermal </a:t>
            </a:r>
            <a:r>
              <a:rPr lang="de-DE" sz="2000" dirty="0" err="1">
                <a:latin typeface="+mj-lt"/>
              </a:rPr>
              <a:t>oil</a:t>
            </a:r>
            <a:r>
              <a:rPr lang="de-DE" sz="2000" dirty="0">
                <a:latin typeface="+mj-lt"/>
              </a:rPr>
              <a:t> </a:t>
            </a:r>
          </a:p>
          <a:p>
            <a:r>
              <a:rPr lang="de-DE" sz="2000" dirty="0">
                <a:latin typeface="+mj-lt"/>
              </a:rPr>
              <a:t>-     </a:t>
            </a:r>
            <a:r>
              <a:rPr lang="de-DE" sz="2000" dirty="0" err="1">
                <a:latin typeface="+mj-lt"/>
              </a:rPr>
              <a:t>Exhaust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emmissions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of</a:t>
            </a:r>
            <a:r>
              <a:rPr lang="de-DE" sz="2000" dirty="0">
                <a:latin typeface="+mj-lt"/>
              </a:rPr>
              <a:t> gas </a:t>
            </a:r>
            <a:r>
              <a:rPr lang="de-DE" sz="2000" dirty="0" err="1">
                <a:latin typeface="+mj-lt"/>
              </a:rPr>
              <a:t>engines</a:t>
            </a:r>
            <a:r>
              <a:rPr lang="de-DE" sz="2000" dirty="0">
                <a:latin typeface="+mj-lt"/>
              </a:rPr>
              <a:t> and </a:t>
            </a:r>
            <a:r>
              <a:rPr lang="de-DE" sz="2000" dirty="0" err="1">
                <a:latin typeface="+mj-lt"/>
              </a:rPr>
              <a:t>possibilties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for</a:t>
            </a:r>
            <a:r>
              <a:rPr lang="de-DE" sz="2000" dirty="0">
                <a:latin typeface="+mj-lt"/>
              </a:rPr>
              <a:t>  </a:t>
            </a:r>
          </a:p>
          <a:p>
            <a:r>
              <a:rPr lang="de-DE" sz="2000" dirty="0">
                <a:latin typeface="+mj-lt"/>
              </a:rPr>
              <a:t>      </a:t>
            </a:r>
            <a:r>
              <a:rPr lang="de-DE" sz="2000" dirty="0" err="1">
                <a:latin typeface="+mj-lt"/>
              </a:rPr>
              <a:t>reduction</a:t>
            </a:r>
            <a:r>
              <a:rPr lang="de-DE" sz="2000" dirty="0">
                <a:latin typeface="+mj-lt"/>
              </a:rPr>
              <a:t> (</a:t>
            </a:r>
            <a:r>
              <a:rPr lang="de-DE" sz="2000" dirty="0" err="1">
                <a:latin typeface="+mj-lt"/>
              </a:rPr>
              <a:t>catalyst</a:t>
            </a:r>
            <a:r>
              <a:rPr lang="de-DE" sz="2000" dirty="0">
                <a:latin typeface="+mj-lt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de-DE" sz="2000" dirty="0">
                <a:latin typeface="+mj-lt"/>
              </a:rPr>
              <a:t>Service </a:t>
            </a:r>
            <a:r>
              <a:rPr lang="de-DE" sz="2000" dirty="0" err="1">
                <a:latin typeface="+mj-lt"/>
              </a:rPr>
              <a:t>requirements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for</a:t>
            </a:r>
            <a:r>
              <a:rPr lang="de-DE" sz="2000" dirty="0">
                <a:latin typeface="+mj-lt"/>
              </a:rPr>
              <a:t> gas </a:t>
            </a:r>
            <a:r>
              <a:rPr lang="de-DE" sz="2000" dirty="0" err="1">
                <a:latin typeface="+mj-lt"/>
              </a:rPr>
              <a:t>engines</a:t>
            </a:r>
            <a:r>
              <a:rPr lang="de-DE" sz="2000" dirty="0">
                <a:latin typeface="+mj-lt"/>
              </a:rPr>
              <a:t> and </a:t>
            </a:r>
            <a:r>
              <a:rPr lang="de-DE" sz="2000" dirty="0" err="1">
                <a:latin typeface="+mj-lt"/>
              </a:rPr>
              <a:t>complete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cogeneration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units</a:t>
            </a:r>
            <a:endParaRPr lang="de-DE" sz="2000" dirty="0"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de-DE" sz="2000" dirty="0" err="1">
                <a:latin typeface="+mj-lt"/>
              </a:rPr>
              <a:t>Examples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for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engines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where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no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sufficiant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service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has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been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provided</a:t>
            </a:r>
            <a:endParaRPr lang="de-D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228920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F0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6600"/>
              </a:solidFill>
            </a:endParaRPr>
          </a:p>
        </p:txBody>
      </p:sp>
      <p:pic>
        <p:nvPicPr>
          <p:cNvPr id="10" name="Picture 3" descr="K:\9 Vorlagen\96 ETW-Logo\2017 Logo\ETW Energietechnik\ETW-Logo-Weis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83074"/>
            <a:ext cx="2836044" cy="61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55576" y="2132856"/>
            <a:ext cx="5328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ETW Energietechnik GmbH</a:t>
            </a:r>
            <a:br>
              <a:rPr lang="de-DE" sz="2000" dirty="0">
                <a:latin typeface="+mj-lt"/>
              </a:rPr>
            </a:br>
            <a:r>
              <a:rPr lang="de-DE" sz="2000" dirty="0">
                <a:latin typeface="+mj-lt"/>
              </a:rPr>
              <a:t>Ferdinand-Zeppelin-Straße 19</a:t>
            </a:r>
            <a:br>
              <a:rPr lang="de-DE" sz="2000" dirty="0">
                <a:latin typeface="+mj-lt"/>
              </a:rPr>
            </a:br>
            <a:r>
              <a:rPr lang="de-DE" sz="2000" dirty="0">
                <a:latin typeface="+mj-lt"/>
              </a:rPr>
              <a:t>D - 47445 Moers</a:t>
            </a:r>
            <a:br>
              <a:rPr lang="de-DE" sz="2000" dirty="0">
                <a:latin typeface="+mj-lt"/>
              </a:rPr>
            </a:br>
            <a:r>
              <a:rPr lang="de-DE" sz="2000" dirty="0">
                <a:latin typeface="+mj-lt"/>
              </a:rPr>
              <a:t>T +49 2841 9990-0</a:t>
            </a:r>
            <a:br>
              <a:rPr lang="de-DE" sz="2000" dirty="0">
                <a:latin typeface="+mj-lt"/>
              </a:rPr>
            </a:br>
            <a:r>
              <a:rPr lang="de-DE" sz="2000" dirty="0">
                <a:latin typeface="+mj-lt"/>
              </a:rPr>
              <a:t>F +49 2841 9990-199</a:t>
            </a:r>
            <a:br>
              <a:rPr lang="de-DE" sz="2000" dirty="0">
                <a:latin typeface="+mj-lt"/>
              </a:rPr>
            </a:br>
            <a:r>
              <a:rPr lang="de-DE" sz="2000" dirty="0">
                <a:latin typeface="+mj-lt"/>
              </a:rPr>
              <a:t>E </a:t>
            </a:r>
            <a:r>
              <a:rPr lang="de-DE" sz="2000" dirty="0">
                <a:latin typeface="+mj-lt"/>
                <a:hlinkClick r:id="rId3" tooltip="Öffnet ein Fenster zum Versenden der E-Mail"/>
              </a:rPr>
              <a:t>info@etw-energie.de</a:t>
            </a:r>
            <a:endParaRPr lang="de-DE" sz="2000" dirty="0">
              <a:latin typeface="+mj-lt"/>
            </a:endParaRPr>
          </a:p>
          <a:p>
            <a:endParaRPr lang="de-DE" sz="2000" b="1" dirty="0">
              <a:latin typeface="+mj-lt"/>
            </a:endParaRPr>
          </a:p>
          <a:p>
            <a:r>
              <a:rPr lang="de-DE" sz="2000" b="1" dirty="0">
                <a:latin typeface="+mj-lt"/>
              </a:rPr>
              <a:t>Management: </a:t>
            </a:r>
            <a:br>
              <a:rPr lang="de-DE" sz="2000" b="1" dirty="0">
                <a:latin typeface="+mj-lt"/>
              </a:rPr>
            </a:br>
            <a:r>
              <a:rPr lang="de-DE" sz="2000" dirty="0">
                <a:latin typeface="+mj-lt"/>
              </a:rPr>
              <a:t>Helmut Weiß, Carsten Weiß, Marco Weiß</a:t>
            </a:r>
          </a:p>
        </p:txBody>
      </p:sp>
    </p:spTree>
    <p:extLst>
      <p:ext uri="{BB962C8B-B14F-4D97-AF65-F5344CB8AC3E}">
        <p14:creationId xmlns:p14="http://schemas.microsoft.com/office/powerpoint/2010/main" val="1829377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F0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2613" y="79664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+mj-lt"/>
              </a:rPr>
              <a:t>Company.</a:t>
            </a:r>
          </a:p>
        </p:txBody>
      </p:sp>
      <p:pic>
        <p:nvPicPr>
          <p:cNvPr id="10" name="Grafik 9" descr="DSC_058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797172"/>
            <a:ext cx="4590283" cy="3054436"/>
          </a:xfrm>
          <a:prstGeom prst="rect">
            <a:avLst/>
          </a:prstGeom>
        </p:spPr>
      </p:pic>
      <p:pic>
        <p:nvPicPr>
          <p:cNvPr id="11" name="Grafik 10" descr="DSC_0693 Kopi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718" y="1797171"/>
            <a:ext cx="4590282" cy="3054435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51519" y="1403484"/>
            <a:ext cx="4302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Competence in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private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sector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23528" y="4941168"/>
            <a:ext cx="86409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More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than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30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years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experience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with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industrial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scale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CHP plant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realization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and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service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CHP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units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for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natural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gas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or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other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gaseous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fueles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farm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biogas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landfill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gas,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sewage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gas,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mine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gas, etc.)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Power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range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400kW – 4,5MW el. /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12" name="Picture 3" descr="K:\9 Vorlagen\96 ETW-Logo\2017 Logo\ETW Energietechnik\ETW-Logo-Weiss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836044" cy="61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F0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66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2613" y="79664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+mj-lt"/>
              </a:rPr>
              <a:t>Company.</a:t>
            </a:r>
          </a:p>
        </p:txBody>
      </p:sp>
      <p:pic>
        <p:nvPicPr>
          <p:cNvPr id="12" name="Picture 3" descr="K:\9 Vorlagen\96 ETW-Logo\2017 Logo\ETW Energietechnik\ETW-Logo-Weis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83074"/>
            <a:ext cx="2836044" cy="61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214280"/>
              </p:ext>
            </p:extLst>
          </p:nvPr>
        </p:nvGraphicFramePr>
        <p:xfrm>
          <a:off x="827584" y="1590358"/>
          <a:ext cx="7416825" cy="479097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5693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3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097">
                <a:tc>
                  <a:txBody>
                    <a:bodyPr/>
                    <a:lstStyle/>
                    <a:p>
                      <a:r>
                        <a:rPr lang="de-DE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Company Formation:</a:t>
                      </a:r>
                      <a:endParaRPr lang="en-US" sz="2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6" marB="45726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1996</a:t>
                      </a:r>
                      <a:endParaRPr lang="en-US" sz="2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6" marB="45726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0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Implemented</a:t>
                      </a:r>
                      <a:r>
                        <a:rPr lang="de-DE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  <a:r>
                        <a:rPr lang="de-DE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2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6" marB="45726">
                    <a:lnT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&gt; 500</a:t>
                      </a:r>
                      <a:endParaRPr lang="en-US" sz="2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6" marB="45726">
                    <a:lnT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097">
                <a:tc>
                  <a:txBody>
                    <a:bodyPr/>
                    <a:lstStyle/>
                    <a:p>
                      <a:r>
                        <a:rPr lang="de-DE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Installed</a:t>
                      </a:r>
                      <a:r>
                        <a:rPr lang="de-DE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Gas-CHP </a:t>
                      </a:r>
                      <a:r>
                        <a:rPr lang="de-DE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capacity</a:t>
                      </a:r>
                      <a:r>
                        <a:rPr lang="de-DE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: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6" marB="457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&gt; 288 MW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6" marB="4572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097"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Total Turn-</a:t>
                      </a:r>
                      <a:r>
                        <a:rPr lang="de-DE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over</a:t>
                      </a:r>
                      <a:r>
                        <a:rPr lang="de-DE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2018: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6" marB="457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&gt; 30 </a:t>
                      </a:r>
                      <a:r>
                        <a:rPr lang="de-DE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million</a:t>
                      </a:r>
                      <a:r>
                        <a:rPr lang="de-DE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€ 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6" marB="4572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097">
                <a:tc>
                  <a:txBody>
                    <a:bodyPr/>
                    <a:lstStyle/>
                    <a:p>
                      <a:r>
                        <a:rPr lang="de-DE" sz="20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International </a:t>
                      </a:r>
                      <a:r>
                        <a:rPr lang="de-DE" sz="20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sales</a:t>
                      </a:r>
                      <a:r>
                        <a:rPr lang="de-DE" sz="20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: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6" marB="457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40%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6" marB="4572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097">
                <a:tc>
                  <a:txBody>
                    <a:bodyPr/>
                    <a:lstStyle/>
                    <a:p>
                      <a:r>
                        <a:rPr lang="de-DE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Employees</a:t>
                      </a:r>
                      <a:r>
                        <a:rPr lang="de-DE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: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6" marB="457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100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6" marB="4572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09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         Engineering/Plant design:</a:t>
                      </a:r>
                    </a:p>
                  </a:txBody>
                  <a:tcPr marL="91450" marR="91450" marT="45726" marB="457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15</a:t>
                      </a:r>
                    </a:p>
                  </a:txBody>
                  <a:tcPr marL="91450" marR="91450" marT="45726" marB="4572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09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         Manufacturing:</a:t>
                      </a:r>
                    </a:p>
                  </a:txBody>
                  <a:tcPr marL="91450" marR="91450" marT="45726" marB="457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25</a:t>
                      </a:r>
                    </a:p>
                  </a:txBody>
                  <a:tcPr marL="91450" marR="91450" marT="45726" marB="4572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09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         Service:</a:t>
                      </a:r>
                    </a:p>
                  </a:txBody>
                  <a:tcPr marL="91450" marR="91450" marT="45726" marB="45726"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50</a:t>
                      </a:r>
                    </a:p>
                  </a:txBody>
                  <a:tcPr marL="91450" marR="91450" marT="45726" marB="45726"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909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         Sales &amp;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Adminsitartion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:</a:t>
                      </a:r>
                    </a:p>
                  </a:txBody>
                  <a:tcPr marL="91450" marR="91450" marT="45726" marB="457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91450" marR="91450" marT="45726" marB="457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7013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F0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66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2613" y="79664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History</a:t>
            </a:r>
            <a:r>
              <a:rPr lang="de-DE" sz="20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12" name="Picture 3" descr="K:\9 Vorlagen\96 ETW-Logo\2017 Logo\ETW Energietechnik\ETW-Logo-Weis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83074"/>
            <a:ext cx="2836044" cy="61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" name="AutoShape 4" descr="Bildergebnis für mw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4112" name="Gruppieren 4111"/>
          <p:cNvGrpSpPr/>
          <p:nvPr/>
        </p:nvGrpSpPr>
        <p:grpSpPr>
          <a:xfrm>
            <a:off x="144172" y="1903416"/>
            <a:ext cx="8776040" cy="4423570"/>
            <a:chOff x="144172" y="1903416"/>
            <a:chExt cx="8776040" cy="4423570"/>
          </a:xfrm>
        </p:grpSpPr>
        <p:sp>
          <p:nvSpPr>
            <p:cNvPr id="4107" name="Rechteck 4106"/>
            <p:cNvSpPr/>
            <p:nvPr/>
          </p:nvSpPr>
          <p:spPr>
            <a:xfrm>
              <a:off x="144172" y="3619602"/>
              <a:ext cx="8776040" cy="10950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8" name="Gerade Verbindung 7"/>
            <p:cNvCxnSpPr/>
            <p:nvPr/>
          </p:nvCxnSpPr>
          <p:spPr>
            <a:xfrm flipV="1">
              <a:off x="1755478" y="4138541"/>
              <a:ext cx="6813318" cy="0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 flipV="1">
              <a:off x="539552" y="4146695"/>
              <a:ext cx="1615269" cy="667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51"/>
            <p:cNvCxnSpPr/>
            <p:nvPr/>
          </p:nvCxnSpPr>
          <p:spPr>
            <a:xfrm flipH="1" flipV="1">
              <a:off x="1763688" y="2730001"/>
              <a:ext cx="2" cy="1416694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mit Pfeil 53"/>
            <p:cNvCxnSpPr>
              <a:endCxn id="89" idx="0"/>
            </p:cNvCxnSpPr>
            <p:nvPr/>
          </p:nvCxnSpPr>
          <p:spPr>
            <a:xfrm>
              <a:off x="2569710" y="4151305"/>
              <a:ext cx="0" cy="146779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mit Pfeil 56"/>
            <p:cNvCxnSpPr/>
            <p:nvPr/>
          </p:nvCxnSpPr>
          <p:spPr>
            <a:xfrm>
              <a:off x="4860032" y="4127735"/>
              <a:ext cx="6594" cy="107789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/>
            <p:cNvCxnSpPr>
              <a:stCxn id="70" idx="2"/>
              <a:endCxn id="74" idx="0"/>
            </p:cNvCxnSpPr>
            <p:nvPr/>
          </p:nvCxnSpPr>
          <p:spPr>
            <a:xfrm flipH="1">
              <a:off x="7124986" y="4111289"/>
              <a:ext cx="1" cy="1495656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mit Pfeil 58"/>
            <p:cNvCxnSpPr/>
            <p:nvPr/>
          </p:nvCxnSpPr>
          <p:spPr>
            <a:xfrm>
              <a:off x="539552" y="4138541"/>
              <a:ext cx="0" cy="99995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mit Pfeil 59"/>
            <p:cNvCxnSpPr/>
            <p:nvPr/>
          </p:nvCxnSpPr>
          <p:spPr>
            <a:xfrm flipV="1">
              <a:off x="3891222" y="3346453"/>
              <a:ext cx="0" cy="78128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mit Pfeil 60"/>
            <p:cNvCxnSpPr>
              <a:endCxn id="83" idx="2"/>
            </p:cNvCxnSpPr>
            <p:nvPr/>
          </p:nvCxnSpPr>
          <p:spPr>
            <a:xfrm flipV="1">
              <a:off x="5797681" y="2919079"/>
              <a:ext cx="0" cy="120463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mit Pfeil 61"/>
            <p:cNvCxnSpPr/>
            <p:nvPr/>
          </p:nvCxnSpPr>
          <p:spPr>
            <a:xfrm flipH="1" flipV="1">
              <a:off x="8047109" y="3320580"/>
              <a:ext cx="0" cy="830726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feld 54"/>
            <p:cNvSpPr txBox="1"/>
            <p:nvPr/>
          </p:nvSpPr>
          <p:spPr>
            <a:xfrm>
              <a:off x="184214" y="3758403"/>
              <a:ext cx="798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1995</a:t>
              </a: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395128" y="4191016"/>
              <a:ext cx="798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1996</a:t>
              </a: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2164576" y="3738045"/>
              <a:ext cx="798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2000</a:t>
              </a: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4430166" y="3656827"/>
              <a:ext cx="798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2007</a:t>
              </a: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5436096" y="4265886"/>
              <a:ext cx="798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2009</a:t>
              </a: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3491880" y="4267590"/>
              <a:ext cx="798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2005</a:t>
              </a: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6725645" y="3741957"/>
              <a:ext cx="798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2014</a:t>
              </a: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7661749" y="4153371"/>
              <a:ext cx="798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2018</a:t>
              </a:r>
            </a:p>
          </p:txBody>
        </p:sp>
        <p:pic>
          <p:nvPicPr>
            <p:cNvPr id="74" name="Picture 3" descr="K:\9 Vorlagen\96 ETW-Logo\2017 Logo\ETW SmartCycle\SmartCycle-Logo-RGB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2862" y="5606945"/>
              <a:ext cx="1844247" cy="664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8" name="Textfeld 4097"/>
            <p:cNvSpPr txBox="1"/>
            <p:nvPr/>
          </p:nvSpPr>
          <p:spPr>
            <a:xfrm>
              <a:off x="144172" y="5240270"/>
              <a:ext cx="16113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Takeover </a:t>
              </a:r>
              <a:r>
                <a:rPr lang="de-DE" sz="2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Löpke</a:t>
              </a:r>
              <a:r>
                <a:rPr lang="de-DE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Diesel</a:t>
              </a: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4240559" y="5240270"/>
              <a:ext cx="1213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ISO 9001</a:t>
              </a:r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4895836" y="1903416"/>
              <a:ext cx="18036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1st large </a:t>
              </a:r>
              <a:r>
                <a:rPr lang="de-DE" sz="2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scale</a:t>
              </a:r>
              <a:r>
                <a:rPr lang="de-DE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Industrial CHP Plant</a:t>
              </a:r>
            </a:p>
          </p:txBody>
        </p:sp>
        <p:sp>
          <p:nvSpPr>
            <p:cNvPr id="88" name="Textfeld 87"/>
            <p:cNvSpPr txBox="1"/>
            <p:nvPr/>
          </p:nvSpPr>
          <p:spPr>
            <a:xfrm>
              <a:off x="7295312" y="2633943"/>
              <a:ext cx="15035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Factory </a:t>
              </a:r>
              <a:r>
                <a:rPr lang="de-DE" sz="2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doubling</a:t>
              </a:r>
              <a:endPara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9" name="Textfeld 88"/>
            <p:cNvSpPr txBox="1"/>
            <p:nvPr/>
          </p:nvSpPr>
          <p:spPr>
            <a:xfrm>
              <a:off x="1817913" y="5619100"/>
              <a:ext cx="15035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Move </a:t>
              </a:r>
              <a:r>
                <a:rPr lang="de-DE" sz="2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to</a:t>
              </a:r>
              <a:r>
                <a:rPr lang="de-DE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Moers</a:t>
              </a:r>
            </a:p>
          </p:txBody>
        </p:sp>
        <p:pic>
          <p:nvPicPr>
            <p:cNvPr id="1031" name="Picture 7" descr="K:\9 Vorlagen\96 ETW-Logo\2017 Logo\ETW Energietechnik\ETW-Logo-RGB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734" y="2085820"/>
              <a:ext cx="2210844" cy="479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Bildergebnis für iso 9001 tüv nor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4992" y="5601702"/>
              <a:ext cx="704854" cy="707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feld 37"/>
          <p:cNvSpPr txBox="1"/>
          <p:nvPr/>
        </p:nvSpPr>
        <p:spPr>
          <a:xfrm>
            <a:off x="3073962" y="2633943"/>
            <a:ext cx="1803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25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Emploee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Sales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10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Mio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€</a:t>
            </a:r>
          </a:p>
        </p:txBody>
      </p:sp>
    </p:spTree>
    <p:extLst>
      <p:ext uri="{BB962C8B-B14F-4D97-AF65-F5344CB8AC3E}">
        <p14:creationId xmlns:p14="http://schemas.microsoft.com/office/powerpoint/2010/main" val="2328611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4751406" y="4467631"/>
            <a:ext cx="3565009" cy="23042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4751407" y="2060849"/>
            <a:ext cx="3565009" cy="23042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730088" y="4455470"/>
            <a:ext cx="3565009" cy="23042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23608" y="2060850"/>
            <a:ext cx="3565009" cy="23042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F0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66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1520" y="79664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+mj-lt"/>
              </a:rPr>
              <a:t>ETW Business </a:t>
            </a:r>
            <a:r>
              <a:rPr lang="de-DE" sz="2000" b="1" dirty="0" err="1">
                <a:solidFill>
                  <a:schemeClr val="bg1"/>
                </a:solidFill>
                <a:latin typeface="+mj-lt"/>
              </a:rPr>
              <a:t>areas</a:t>
            </a:r>
            <a:r>
              <a:rPr lang="de-DE" sz="2000" b="1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pic>
        <p:nvPicPr>
          <p:cNvPr id="12" name="Picture 3" descr="K:\9 Vorlagen\96 ETW-Logo\2017 Logo\ETW Energietechnik\ETW-Logo-Weis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83074"/>
            <a:ext cx="2836044" cy="61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67544" y="130684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Engineering &amp; Plant Design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2555776" y="134887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Manufacturing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644008" y="1306839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Installation &amp;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Commissioning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732240" y="130683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Maintenance &amp; Spare Parts</a:t>
            </a:r>
          </a:p>
        </p:txBody>
      </p:sp>
      <p:sp>
        <p:nvSpPr>
          <p:cNvPr id="5" name="Textfeld 4"/>
          <p:cNvSpPr txBox="1"/>
          <p:nvPr/>
        </p:nvSpPr>
        <p:spPr>
          <a:xfrm rot="16200000">
            <a:off x="328175" y="292581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Container Units</a:t>
            </a:r>
          </a:p>
        </p:txBody>
      </p:sp>
      <p:sp>
        <p:nvSpPr>
          <p:cNvPr id="31" name="Textfeld 30"/>
          <p:cNvSpPr txBox="1"/>
          <p:nvPr/>
        </p:nvSpPr>
        <p:spPr>
          <a:xfrm rot="16200000">
            <a:off x="40142" y="530207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Industrial CHP </a:t>
            </a:r>
            <a:r>
              <a:rPr lang="de-DE" b="1" dirty="0" err="1">
                <a:solidFill>
                  <a:schemeClr val="bg1"/>
                </a:solidFill>
              </a:rPr>
              <a:t>Plants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 rot="16200000">
            <a:off x="6933606" y="3123227"/>
            <a:ext cx="210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Biogas </a:t>
            </a:r>
            <a:r>
              <a:rPr lang="de-DE" b="1" dirty="0" err="1">
                <a:solidFill>
                  <a:schemeClr val="bg1"/>
                </a:solidFill>
              </a:rPr>
              <a:t>to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Grid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 rot="16200000">
            <a:off x="7248858" y="544057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Service</a:t>
            </a:r>
          </a:p>
        </p:txBody>
      </p:sp>
      <p:pic>
        <p:nvPicPr>
          <p:cNvPr id="37" name="Grafik 36" descr="Hamminkeln_0481_HDR Kopie.jpg"/>
          <p:cNvPicPr>
            <a:picLocks noGrp="1" noChangeAspect="1"/>
          </p:cNvPicPr>
          <p:nvPr isPhoto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408" y="4481775"/>
            <a:ext cx="2719241" cy="227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V:\Marketing\Promotion - Kommunikationspolitik\Fotos\2016 Platten\20160826_11064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4117" y="2060848"/>
            <a:ext cx="2716532" cy="230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szabo\Desktop\DSC0084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8184" y="4455470"/>
            <a:ext cx="2740433" cy="231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szabo\Desktop\IMG-20151123-WA000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26" r="2456"/>
          <a:stretch/>
        </p:blipFill>
        <p:spPr bwMode="auto">
          <a:xfrm>
            <a:off x="1547664" y="2060848"/>
            <a:ext cx="2729488" cy="230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F0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66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221223" y="1377752"/>
            <a:ext cx="669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BGA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Szarvas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Hungary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). ETW Gas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pre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-treatment,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Flare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600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kWel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51520" y="796642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+mj-lt"/>
              </a:rPr>
              <a:t>References. Biogas CHP.</a:t>
            </a:r>
          </a:p>
        </p:txBody>
      </p:sp>
      <p:pic>
        <p:nvPicPr>
          <p:cNvPr id="8" name="Grafik 7" descr="Hamminkeln_0481_HDR Kopie.jpg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914670"/>
            <a:ext cx="6948265" cy="4472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K:\9 Vorlagen\96 ETW-Logo\2017 Logo\ETW Energietechnik\ETW-Logo-Weis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83074"/>
            <a:ext cx="2836044" cy="61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972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6791"/>
            <a:ext cx="5580112" cy="36988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hteck 3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F0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66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79664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+mj-lt"/>
              </a:rPr>
              <a:t>Reference Merck Gernsheim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947364" y="2006838"/>
            <a:ext cx="2880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Industrial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standards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Multiple gas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solutions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Customized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maschine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buildings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Large-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scale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applications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1" name="Picture 3" descr="K:\9 Vorlagen\96 ETW-Logo\2017 Logo\ETW Energietechnik\ETW-Logo-Weis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83074"/>
            <a:ext cx="2836044" cy="61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1944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F0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66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51520" y="79664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+mj-lt"/>
              </a:rPr>
              <a:t>Reference. Merck Gernsheim.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07504" y="1993394"/>
            <a:ext cx="3024336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2x CHP Units</a:t>
            </a:r>
            <a:b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ETW 2000 EG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Exhaust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steam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boilers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11barg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Machine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House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Sound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Enclosures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Ventilation System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6,3kV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Switchboard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Chimney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Island Mode Operation</a:t>
            </a:r>
          </a:p>
        </p:txBody>
      </p:sp>
      <p:pic>
        <p:nvPicPr>
          <p:cNvPr id="16" name="Picture 3" descr="K:\9 Vorlagen\96 ETW-Logo\2017 Logo\ETW Energietechnik\ETW-Logo-Weis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83074"/>
            <a:ext cx="2836044" cy="61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szabo\Desktop\DSC0084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3" y="1794659"/>
            <a:ext cx="5724127" cy="483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57390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F0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66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51520" y="79664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+mj-lt"/>
              </a:rPr>
              <a:t>Reference. Stadtwerke Ratingen.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71364" y="2708920"/>
            <a:ext cx="2889099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2x CHP Units</a:t>
            </a:r>
            <a:b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ETW 2000 EG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Remotorization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of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existing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In-house Installation plant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Heat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utilization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for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district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heating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in Ratingen, Germany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6" name="Picture 3" descr="K:\9 Vorlagen\96 ETW-Logo\2017 Logo\ETW Energietechnik\ETW-Logo-Weis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83074"/>
            <a:ext cx="2836044" cy="61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793" y="1663199"/>
            <a:ext cx="5916150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5329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ETW Energietechnik Gmb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388</Words>
  <Application>Microsoft Office PowerPoint</Application>
  <PresentationFormat>Bildschirmpräsentation (4:3)</PresentationFormat>
  <Paragraphs>118</Paragraphs>
  <Slides>15</Slides>
  <Notes>3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Symbol</vt:lpstr>
      <vt:lpstr>ETW Energietechnik GmbH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 Energietechnik GmbH</dc:title>
  <dc:creator>mweiss</dc:creator>
  <cp:lastModifiedBy>Alexander AS. Szabo</cp:lastModifiedBy>
  <cp:revision>680</cp:revision>
  <cp:lastPrinted>2017-04-28T12:41:50Z</cp:lastPrinted>
  <dcterms:created xsi:type="dcterms:W3CDTF">2008-04-23T09:46:18Z</dcterms:created>
  <dcterms:modified xsi:type="dcterms:W3CDTF">2019-05-28T10:11:53Z</dcterms:modified>
</cp:coreProperties>
</file>