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1"/>
    <p:sldMasterId id="2147483734" r:id="rId2"/>
    <p:sldMasterId id="2147483756" r:id="rId3"/>
  </p:sldMasterIdLst>
  <p:notesMasterIdLst>
    <p:notesMasterId r:id="rId28"/>
  </p:notesMasterIdLst>
  <p:handoutMasterIdLst>
    <p:handoutMasterId r:id="rId29"/>
  </p:handoutMasterIdLst>
  <p:sldIdLst>
    <p:sldId id="354" r:id="rId4"/>
    <p:sldId id="332" r:id="rId5"/>
    <p:sldId id="333" r:id="rId6"/>
    <p:sldId id="367" r:id="rId7"/>
    <p:sldId id="417" r:id="rId8"/>
    <p:sldId id="261" r:id="rId9"/>
    <p:sldId id="418" r:id="rId10"/>
    <p:sldId id="419" r:id="rId11"/>
    <p:sldId id="416" r:id="rId12"/>
    <p:sldId id="420" r:id="rId13"/>
    <p:sldId id="426" r:id="rId14"/>
    <p:sldId id="346" r:id="rId15"/>
    <p:sldId id="351" r:id="rId16"/>
    <p:sldId id="352" r:id="rId17"/>
    <p:sldId id="421" r:id="rId18"/>
    <p:sldId id="358" r:id="rId19"/>
    <p:sldId id="357" r:id="rId20"/>
    <p:sldId id="359" r:id="rId21"/>
    <p:sldId id="360" r:id="rId22"/>
    <p:sldId id="422" r:id="rId23"/>
    <p:sldId id="364" r:id="rId24"/>
    <p:sldId id="429" r:id="rId25"/>
    <p:sldId id="428" r:id="rId26"/>
    <p:sldId id="356" r:id="rId27"/>
  </p:sldIdLst>
  <p:sldSz cx="9144000" cy="5143500" type="screen16x9"/>
  <p:notesSz cx="9926638" cy="1435576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0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orient="horz" pos="140">
          <p15:clr>
            <a:srgbClr val="A4A3A4"/>
          </p15:clr>
        </p15:guide>
        <p15:guide id="4" pos="5498">
          <p15:clr>
            <a:srgbClr val="A4A3A4"/>
          </p15:clr>
        </p15:guide>
        <p15:guide id="5" pos="264">
          <p15:clr>
            <a:srgbClr val="A4A3A4"/>
          </p15:clr>
        </p15:guide>
        <p15:guide id="6" pos="2826">
          <p15:clr>
            <a:srgbClr val="A4A3A4"/>
          </p15:clr>
        </p15:guide>
        <p15:guide id="7" pos="2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AF000F"/>
    <a:srgbClr val="EE00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787" autoAdjust="0"/>
    <p:restoredTop sz="96357" autoAdjust="0"/>
  </p:normalViewPr>
  <p:slideViewPr>
    <p:cSldViewPr snapToGrid="0">
      <p:cViewPr varScale="1">
        <p:scale>
          <a:sx n="144" d="100"/>
          <a:sy n="144" d="100"/>
        </p:scale>
        <p:origin x="-600" y="-234"/>
      </p:cViewPr>
      <p:guideLst>
        <p:guide orient="horz" pos="770"/>
        <p:guide orient="horz" pos="2845"/>
        <p:guide orient="horz" pos="140"/>
        <p:guide pos="5498"/>
        <p:guide pos="264"/>
        <p:guide pos="2826"/>
        <p:guide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68DDC775-D96C-47F1-A7F6-3BB2D8E76A25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D5083773-A06C-4709-B30E-A3920CD1815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5182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A271B8D7-5601-426C-90BB-417F03FCEA1A}" type="datetimeFigureOut">
              <a:rPr lang="en-GB" smtClean="0"/>
              <a:pPr/>
              <a:t>26/09/2019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95EEA1EF-E049-411F-95E8-50B58FEF4D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9532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4108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37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136E-6018-46C1-AFA7-DB8ED0C3B61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350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136E-6018-46C1-AFA7-DB8ED0C3B61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77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799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136E-6018-46C1-AFA7-DB8ED0C3B61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021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tIns="3672000"/>
          <a:lstStyle>
            <a:lvl1pPr marL="0" indent="0" algn="ctr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Backdrop single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87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2" name="Logo top"/>
          <p:cNvSpPr>
            <a:spLocks noGrp="1"/>
          </p:cNvSpPr>
          <p:nvPr>
            <p:ph type="body" sz="quarter" idx="15" hasCustomPrompt="1"/>
          </p:nvPr>
        </p:nvSpPr>
        <p:spPr>
          <a:xfrm>
            <a:off x="7070400" y="0"/>
            <a:ext cx="2073600" cy="84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xmlns="" val="21066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2375"/>
            <a:ext cx="8308975" cy="3293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435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222375"/>
            <a:ext cx="4068000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4800" y="1222375"/>
            <a:ext cx="4068000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938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5"/>
            <a:ext cx="4067176" cy="86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4067175" cy="32936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4794647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00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4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1" y="1222375"/>
            <a:ext cx="406785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86275" cy="4794647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45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5160962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222375"/>
            <a:ext cx="2980800" cy="3293667"/>
          </a:xfrm>
          <a:solidFill>
            <a:schemeClr val="bg1"/>
          </a:solidFill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5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1" y="1222375"/>
            <a:ext cx="516047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222374"/>
            <a:ext cx="2980800" cy="3293667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01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22375"/>
            <a:ext cx="8301037" cy="3670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282379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794647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599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192" y="3402"/>
            <a:ext cx="1892808" cy="7200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xmlns="" val="31118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" name="Gruppe 1"/>
          <p:cNvGrpSpPr/>
          <p:nvPr userDrawn="1"/>
        </p:nvGrpSpPr>
        <p:grpSpPr>
          <a:xfrm>
            <a:off x="3022895" y="1401078"/>
            <a:ext cx="3098210" cy="2341345"/>
            <a:chOff x="3009519" y="1350350"/>
            <a:chExt cx="3098210" cy="2341345"/>
          </a:xfrm>
        </p:grpSpPr>
        <p:pic>
          <p:nvPicPr>
            <p:cNvPr id="7" name="Box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519" y="1350350"/>
              <a:ext cx="3098210" cy="1354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048390"/>
              <a:ext cx="2466000" cy="64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4862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2375"/>
            <a:ext cx="8308975" cy="327937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0758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tIns="432000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869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6465600" y="286200"/>
            <a:ext cx="2289600" cy="4401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0" name="Title 7"/>
          <p:cNvSpPr>
            <a:spLocks noGrp="1"/>
          </p:cNvSpPr>
          <p:nvPr>
            <p:ph type="ctrTitle" hasCustomPrompt="1"/>
          </p:nvPr>
        </p:nvSpPr>
        <p:spPr>
          <a:xfrm>
            <a:off x="420687" y="1006078"/>
            <a:ext cx="8307388" cy="868034"/>
          </a:xfrm>
        </p:spPr>
        <p:txBody>
          <a:bodyPr anchor="b" anchorCtr="0"/>
          <a:lstStyle/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12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19099" y="2011959"/>
            <a:ext cx="8308975" cy="2918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Verdana" panose="020B0604030504040204" pitchFamily="34" charset="0"/>
              <a:buNone/>
              <a:tabLst/>
              <a:defRPr sz="1400"/>
            </a:lvl1pPr>
          </a:lstStyle>
          <a:p>
            <a:r>
              <a:rPr lang="en-GB" dirty="0"/>
              <a:t>Click to insert name and title of presenter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4919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006079"/>
            <a:ext cx="8308975" cy="3495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928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tIns="72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5" name="Backdrop single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400"/>
            <a:ext cx="9144000" cy="23193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1006078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201195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sp>
        <p:nvSpPr>
          <p:cNvPr id="13" name="Logo top"/>
          <p:cNvSpPr>
            <a:spLocks noGrp="1"/>
          </p:cNvSpPr>
          <p:nvPr>
            <p:ph type="body" sz="quarter" idx="11" hasCustomPrompt="1"/>
          </p:nvPr>
        </p:nvSpPr>
        <p:spPr>
          <a:xfrm>
            <a:off x="6465600" y="286200"/>
            <a:ext cx="2289600" cy="4401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691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6" y="1006080"/>
            <a:ext cx="4067175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7" y="1006080"/>
            <a:ext cx="4068761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392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6"/>
            <a:ext cx="4067176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6" y="1006080"/>
            <a:ext cx="4067175" cy="35099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23"/>
            <a:ext cx="4484686" cy="4794647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364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7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86" y="1006078"/>
            <a:ext cx="4067855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6" y="23"/>
            <a:ext cx="4486275" cy="4794647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2604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006078"/>
            <a:ext cx="5160962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006079"/>
            <a:ext cx="2980800" cy="35099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25415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16" y="1006078"/>
            <a:ext cx="5160475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006079"/>
            <a:ext cx="2980800" cy="35099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70935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91" y="1006078"/>
            <a:ext cx="8301037" cy="388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596371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006078"/>
            <a:ext cx="8308975" cy="35099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1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t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Verdana" panose="020B0604030504040204" pitchFamily="34" charset="0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Backdrop single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231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sp>
        <p:nvSpPr>
          <p:cNvPr id="12" name="Logo top"/>
          <p:cNvSpPr>
            <a:spLocks noGrp="1"/>
          </p:cNvSpPr>
          <p:nvPr>
            <p:ph type="body" sz="quarter" idx="15" hasCustomPrompt="1"/>
          </p:nvPr>
        </p:nvSpPr>
        <p:spPr>
          <a:xfrm>
            <a:off x="7070400" y="0"/>
            <a:ext cx="2073600" cy="84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085671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006080"/>
            <a:ext cx="4068000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4800" y="1006080"/>
            <a:ext cx="4068000" cy="350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2730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6"/>
            <a:ext cx="4067176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6" y="1006080"/>
            <a:ext cx="4067175" cy="35099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23"/>
            <a:ext cx="4484686" cy="4794647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817480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7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86" y="1006078"/>
            <a:ext cx="4067855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6" y="23"/>
            <a:ext cx="4486275" cy="4794647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49757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006078"/>
            <a:ext cx="5160962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006079"/>
            <a:ext cx="2980800" cy="35099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023697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16" y="1006078"/>
            <a:ext cx="5160475" cy="350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006079"/>
            <a:ext cx="2980800" cy="3509963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83346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91" y="1006078"/>
            <a:ext cx="8301037" cy="388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2893610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3"/>
            <a:ext cx="9144000" cy="4794647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4172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532" y="141581"/>
            <a:ext cx="2289048" cy="4389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1006078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201195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xmlns="" val="2284640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1" name="Box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519" y="1642137"/>
            <a:ext cx="3098210" cy="10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15667"/>
            <a:ext cx="2466000" cy="48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493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972050"/>
            <a:ext cx="91440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it-IT">
                <a:solidFill>
                  <a:srgbClr val="000000"/>
                </a:solidFill>
              </a:rPr>
              <a:t>Offenbach, Oct 2007	aaj / FC introduction 	Page </a:t>
            </a:r>
            <a:fld id="{4D6964A3-E267-4D55-AE87-2511CC2C7256}" type="slidenum">
              <a:rPr lang="en-GB" altLang="it-IT">
                <a:solidFill>
                  <a:srgbClr val="000000"/>
                </a:solidFill>
              </a:rPr>
              <a:pPr/>
              <a:t>‹#›</a:t>
            </a:fld>
            <a:endParaRPr lang="en-GB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222375"/>
            <a:ext cx="4067175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4" y="1222375"/>
            <a:ext cx="4068761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6720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5451" y="1235869"/>
            <a:ext cx="8302625" cy="3264694"/>
          </a:xfrm>
        </p:spPr>
        <p:txBody>
          <a:bodyPr wrap="none" numCol="2" spcCol="1764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190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tIns="3672000"/>
          <a:lstStyle>
            <a:lvl1pPr marL="0" indent="0" algn="ctr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Backdrop single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87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2" name="Logo top"/>
          <p:cNvSpPr>
            <a:spLocks noGrp="1"/>
          </p:cNvSpPr>
          <p:nvPr>
            <p:ph type="body" sz="quarter" idx="15" hasCustomPrompt="1"/>
          </p:nvPr>
        </p:nvSpPr>
        <p:spPr>
          <a:xfrm>
            <a:off x="7070400" y="0"/>
            <a:ext cx="2073600" cy="84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408926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2375"/>
            <a:ext cx="8308975" cy="327937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2760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tIns="72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Verdana" panose="020B0604030504040204" pitchFamily="34" charset="0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Backdrop single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231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sp>
        <p:nvSpPr>
          <p:cNvPr id="12" name="Logo top"/>
          <p:cNvSpPr>
            <a:spLocks noGrp="1"/>
          </p:cNvSpPr>
          <p:nvPr>
            <p:ph type="body" sz="quarter" idx="15" hasCustomPrompt="1"/>
          </p:nvPr>
        </p:nvSpPr>
        <p:spPr>
          <a:xfrm>
            <a:off x="7070400" y="0"/>
            <a:ext cx="2073600" cy="842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766830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222375"/>
            <a:ext cx="4067175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4" y="1222375"/>
            <a:ext cx="4068761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2009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5"/>
            <a:ext cx="4067176" cy="871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4067175" cy="32936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4794647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541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4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1" y="1222375"/>
            <a:ext cx="406785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86275" cy="4794647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199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5160962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222374"/>
            <a:ext cx="2980800" cy="3293667"/>
          </a:xfrm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186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1" y="1222375"/>
            <a:ext cx="516047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222374"/>
            <a:ext cx="2980800" cy="3293667"/>
          </a:xfrm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38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22375"/>
            <a:ext cx="8301037" cy="3670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27078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5"/>
            <a:ext cx="4067176" cy="871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4067175" cy="32936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4794647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596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2375"/>
            <a:ext cx="8308975" cy="3293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938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222375"/>
            <a:ext cx="4068000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4800" y="1222375"/>
            <a:ext cx="4068000" cy="3293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5340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21455"/>
            <a:ext cx="4067176" cy="863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4067175" cy="32936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659313" y="0"/>
            <a:ext cx="4484686" cy="4794647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041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4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1" y="1222375"/>
            <a:ext cx="406785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86275" cy="4794647"/>
          </a:xfrm>
          <a:solidFill>
            <a:schemeClr val="bg1"/>
          </a:solidFill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068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5160962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222375"/>
            <a:ext cx="2980800" cy="3293667"/>
          </a:xfrm>
          <a:solidFill>
            <a:schemeClr val="bg1"/>
          </a:solidFill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559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1" y="1222375"/>
            <a:ext cx="516047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222374"/>
            <a:ext cx="2980800" cy="3293667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808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22375"/>
            <a:ext cx="8301037" cy="3670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rgbClr val="000000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rgbClr val="000000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3635632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794647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9607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192" y="3402"/>
            <a:ext cx="1892808" cy="7200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0687" y="982831"/>
            <a:ext cx="8307388" cy="868034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</a:t>
            </a:r>
            <a:br>
              <a:rPr lang="en-GB" dirty="0"/>
            </a:b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1988689"/>
            <a:ext cx="8308975" cy="291820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</p:spTree>
    <p:extLst>
      <p:ext uri="{BB962C8B-B14F-4D97-AF65-F5344CB8AC3E}">
        <p14:creationId xmlns:p14="http://schemas.microsoft.com/office/powerpoint/2010/main" xmlns="" val="3494637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uppe 1"/>
          <p:cNvGrpSpPr/>
          <p:nvPr userDrawn="1"/>
        </p:nvGrpSpPr>
        <p:grpSpPr>
          <a:xfrm>
            <a:off x="3022895" y="1401078"/>
            <a:ext cx="3098210" cy="2341345"/>
            <a:chOff x="3009519" y="1350350"/>
            <a:chExt cx="3098210" cy="2341345"/>
          </a:xfrm>
        </p:grpSpPr>
        <p:pic>
          <p:nvPicPr>
            <p:cNvPr id="7" name="Box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519" y="1350350"/>
              <a:ext cx="3098210" cy="1354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048390"/>
              <a:ext cx="2466000" cy="64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3439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4" y="221456"/>
            <a:ext cx="4068761" cy="70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1" y="1222375"/>
            <a:ext cx="406785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86275" cy="4794647"/>
          </a:xfrm>
        </p:spPr>
        <p:txBody>
          <a:bodyPr tIns="61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8286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4794647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882923" y="180593"/>
            <a:ext cx="30332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noProof="0" dirty="0">
                <a:latin typeface="Verdana" pitchFamily="34" charset="0"/>
                <a:ea typeface="Verdana" pitchFamily="34" charset="0"/>
                <a:cs typeface="Verdana" pitchFamily="34" charset="0"/>
              </a:rPr>
              <a:t>Harmonics Mitigation</a:t>
            </a:r>
            <a:endParaRPr lang="en-US" sz="2100" noProof="0" dirty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0" y="728663"/>
            <a:ext cx="91440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 sz="135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904" y="109270"/>
            <a:ext cx="1532814" cy="5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C0144E-E242-45BC-9899-FA73158F87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396" y="111625"/>
            <a:ext cx="1765493" cy="5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4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222375"/>
            <a:ext cx="5160962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747275" y="1222374"/>
            <a:ext cx="2980800" cy="3293667"/>
          </a:xfrm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4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7601" y="1222375"/>
            <a:ext cx="5160475" cy="3293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9100" y="1222374"/>
            <a:ext cx="2980800" cy="3293667"/>
          </a:xfrm>
        </p:spPr>
        <p:txBody>
          <a:bodyPr tIns="756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222375"/>
            <a:ext cx="8301037" cy="3670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age#"/>
          <p:cNvSpPr txBox="1">
            <a:spLocks noChangeArrowheads="1"/>
          </p:cNvSpPr>
          <p:nvPr userDrawn="1"/>
        </p:nvSpPr>
        <p:spPr bwMode="auto">
          <a:xfrm>
            <a:off x="64431" y="4966381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tx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chemeClr val="tx1"/>
                </a:solidFill>
                <a:ea typeface="SimHei"/>
                <a:cs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xmlns="" val="35583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6028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099" y="221456"/>
            <a:ext cx="8308975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22375"/>
            <a:ext cx="8308975" cy="3293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95943" y="217955"/>
            <a:ext cx="130629" cy="1004420"/>
            <a:chOff x="-478971" y="290606"/>
            <a:chExt cx="413657" cy="1339226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629832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8672740" y="-132632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71702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5704341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5530172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08965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434796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3519714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3345545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#"/>
          <p:cNvSpPr txBox="1">
            <a:spLocks noChangeArrowheads="1"/>
          </p:cNvSpPr>
          <p:nvPr/>
        </p:nvSpPr>
        <p:spPr bwMode="auto">
          <a:xfrm>
            <a:off x="64431" y="4965599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schemeClr val="bg1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schemeClr val="bg1"/>
                </a:solidFill>
                <a:ea typeface="SimHei"/>
                <a:cs typeface="Arial" charset="0"/>
              </a:rPr>
              <a:t> </a:t>
            </a:r>
            <a:r>
              <a:rPr lang="en-GB" sz="900" dirty="0">
                <a:solidFill>
                  <a:schemeClr val="bg1"/>
                </a:solidFill>
                <a:ea typeface="SimHei"/>
                <a:cs typeface="Arial" charset="0"/>
              </a:rPr>
              <a:t>|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29951" y="217948"/>
            <a:ext cx="130629" cy="1004427"/>
            <a:chOff x="-478971" y="290597"/>
            <a:chExt cx="413657" cy="133923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62983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/>
        </p:nvSpPr>
        <p:spPr bwMode="auto">
          <a:xfrm>
            <a:off x="485774" y="4965142"/>
            <a:ext cx="3998007" cy="916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US" sz="800" dirty="0">
                <a:solidFill>
                  <a:srgbClr val="FFFFFF"/>
                </a:solidFill>
              </a:rPr>
              <a:t>Harmonics: problems, sources and mitigation techniques 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038" y="4796028"/>
            <a:ext cx="198196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9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55" r:id="rId2"/>
    <p:sldLayoutId id="2147483733" r:id="rId3"/>
    <p:sldLayoutId id="2147483675" r:id="rId4"/>
    <p:sldLayoutId id="2147483686" r:id="rId5"/>
    <p:sldLayoutId id="2147483688" r:id="rId6"/>
    <p:sldLayoutId id="2147483674" r:id="rId7"/>
    <p:sldLayoutId id="2147483673" r:id="rId8"/>
    <p:sldLayoutId id="2147483660" r:id="rId9"/>
    <p:sldLayoutId id="2147483710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666" r:id="rId17"/>
    <p:sldLayoutId id="2147483732" r:id="rId18"/>
    <p:sldLayoutId id="2147483709" r:id="rId1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Danfoss\Jobs\5123_Hjaelp til PowerPoint skabeloner\Received\Nyeste grafikker\Ny Grafik til SD\Ny Grafik til SD\PPT__4-3_bottom_bar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6267"/>
            <a:ext cx="9144000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anfoss\Jobs\5123_Hjaelp til PowerPoint skabeloner\Received\Nyeste grafikker\Ny Grafik til SD\Ny Grafik til SD\PPT__4-3_bottom_bar_logo-only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6267"/>
            <a:ext cx="9144000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099" y="221456"/>
            <a:ext cx="8308975" cy="70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1" y="1006078"/>
            <a:ext cx="8308975" cy="3509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95935" y="217978"/>
            <a:ext cx="130629" cy="784511"/>
            <a:chOff x="-478971" y="290606"/>
            <a:chExt cx="413657" cy="104601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336621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8672755" y="-132632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71717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5704356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5530187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08980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434811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3519729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3345560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 #"/>
          <p:cNvSpPr txBox="1">
            <a:spLocks noChangeArrowheads="1"/>
          </p:cNvSpPr>
          <p:nvPr/>
        </p:nvSpPr>
        <p:spPr bwMode="auto">
          <a:xfrm>
            <a:off x="64431" y="4965599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prstClr val="white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prstClr val="white"/>
                </a:solidFill>
                <a:ea typeface="SimHei"/>
                <a:cs typeface="Arial" charset="0"/>
              </a:rPr>
              <a:t> </a:t>
            </a:r>
            <a:r>
              <a:rPr lang="en-GB" sz="900" dirty="0">
                <a:solidFill>
                  <a:prstClr val="white"/>
                </a:solidFill>
                <a:ea typeface="SimHei"/>
                <a:cs typeface="Arial" charset="0"/>
              </a:rPr>
              <a:t>|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29966" y="217948"/>
            <a:ext cx="130629" cy="783792"/>
            <a:chOff x="-478971" y="290597"/>
            <a:chExt cx="413657" cy="104505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33565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/>
        </p:nvSpPr>
        <p:spPr bwMode="auto">
          <a:xfrm>
            <a:off x="485778" y="4965142"/>
            <a:ext cx="3998007" cy="916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US" sz="800" dirty="0">
                <a:solidFill>
                  <a:srgbClr val="FFFFFF"/>
                </a:solidFill>
              </a:rPr>
              <a:t>Harmonics: problems, sources and mitigation techniques 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6028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099" y="221456"/>
            <a:ext cx="8308975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22375"/>
            <a:ext cx="8308975" cy="3293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95943" y="217955"/>
            <a:ext cx="130629" cy="1004420"/>
            <a:chOff x="-478971" y="290606"/>
            <a:chExt cx="413657" cy="1339226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-478971" y="290606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-478971" y="1629832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 flipH="1">
            <a:off x="8672740" y="-132632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71702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5704341" y="-132633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5530172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08965" y="-132634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434796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3519714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3345545" y="-132635"/>
            <a:ext cx="97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ge#"/>
          <p:cNvSpPr txBox="1">
            <a:spLocks noChangeArrowheads="1"/>
          </p:cNvSpPr>
          <p:nvPr/>
        </p:nvSpPr>
        <p:spPr bwMode="auto">
          <a:xfrm>
            <a:off x="64431" y="4965599"/>
            <a:ext cx="381042" cy="91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800" b="1" smtClean="0">
                <a:solidFill>
                  <a:prstClr val="white"/>
                </a:solidFill>
                <a:ea typeface="SimHei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r>
              <a:rPr lang="en-GB" sz="800" dirty="0">
                <a:solidFill>
                  <a:prstClr val="white"/>
                </a:solidFill>
                <a:ea typeface="SimHei"/>
                <a:cs typeface="Arial" charset="0"/>
              </a:rPr>
              <a:t> </a:t>
            </a:r>
            <a:r>
              <a:rPr lang="en-GB" sz="900" dirty="0">
                <a:solidFill>
                  <a:prstClr val="white"/>
                </a:solidFill>
                <a:ea typeface="SimHei"/>
                <a:cs typeface="Arial" charset="0"/>
              </a:rPr>
              <a:t>|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229951" y="217948"/>
            <a:ext cx="130629" cy="1004427"/>
            <a:chOff x="-478971" y="290597"/>
            <a:chExt cx="413657" cy="1339236"/>
          </a:xfrm>
        </p:grpSpPr>
        <p:cxnSp>
          <p:nvCxnSpPr>
            <p:cNvPr id="40" name="Straight Connector 39"/>
            <p:cNvCxnSpPr/>
            <p:nvPr userDrawn="1"/>
          </p:nvCxnSpPr>
          <p:spPr>
            <a:xfrm flipH="1">
              <a:off x="-478971" y="290597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-478971" y="1629833"/>
              <a:ext cx="4136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mkFldAdditionalInfo"/>
          <p:cNvSpPr txBox="1">
            <a:spLocks noChangeArrowheads="1"/>
          </p:cNvSpPr>
          <p:nvPr/>
        </p:nvSpPr>
        <p:spPr bwMode="auto">
          <a:xfrm>
            <a:off x="485774" y="4965142"/>
            <a:ext cx="3998007" cy="9167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US" sz="800" dirty="0">
                <a:solidFill>
                  <a:srgbClr val="FFFFFF"/>
                </a:solidFill>
              </a:rPr>
              <a:t>Harmonics: problems, sources and mitigation techniques </a:t>
            </a:r>
            <a:endParaRPr lang="en-GB" sz="800" dirty="0">
              <a:solidFill>
                <a:srgbClr val="FFFFFF"/>
              </a:solidFill>
              <a:ea typeface="SimHei"/>
              <a:cs typeface="Arial" charset="0"/>
            </a:endParaRP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038" y="4796028"/>
            <a:ext cx="198196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7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328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gif"/><Relationship Id="rId7" Type="http://schemas.openxmlformats.org/officeDocument/2006/relationships/image" Target="../media/image59.png"/><Relationship Id="rId2" Type="http://schemas.openxmlformats.org/officeDocument/2006/relationships/hyperlink" Target="http://www.google.it/url?sa=i&amp;rct=j&amp;q=&amp;esrc=s&amp;frm=1&amp;source=images&amp;cd=&amp;cad=rja&amp;docid=faXdz3ftESbHoM&amp;tbnid=nlxm52AmlwMOnM:&amp;ved=&amp;url=http://www.emb.cl/electroindustria/articulo.mvc?xid=570&amp;edi=7&amp;ei=fkFoUa-EOMOs4ASMiYHQBA&amp;bvm=bv.45175338,d.bGE&amp;psig=AFQjCNEgZXtgEv_OKzYk5Y5QOq63XjyHxw&amp;ust=1365873407065031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F5931D-3B7A-4AB9-87CB-3696BF53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231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420687" y="603458"/>
            <a:ext cx="8307388" cy="868034"/>
          </a:xfrm>
        </p:spPr>
        <p:txBody>
          <a:bodyPr/>
          <a:lstStyle/>
          <a:p>
            <a:r>
              <a:rPr lang="en-US" dirty="0"/>
              <a:t>Harmonics:</a:t>
            </a:r>
            <a:br>
              <a:rPr lang="en-US" dirty="0"/>
            </a:br>
            <a:r>
              <a:rPr lang="en-US" dirty="0"/>
              <a:t>Problems, sources and mitigation techniques 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419099" y="1813767"/>
            <a:ext cx="8308975" cy="291820"/>
          </a:xfrm>
        </p:spPr>
        <p:txBody>
          <a:bodyPr/>
          <a:lstStyle/>
          <a:p>
            <a:r>
              <a:rPr lang="en-US" dirty="0"/>
              <a:t>Claudio Zaffardi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0400" y="0"/>
            <a:ext cx="2073600" cy="84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11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DA6326A-023B-48E9-A746-224D1328F07D}"/>
              </a:ext>
            </a:extLst>
          </p:cNvPr>
          <p:cNvSpPr txBox="1">
            <a:spLocks noChangeArrowheads="1"/>
          </p:cNvSpPr>
          <p:nvPr/>
        </p:nvSpPr>
        <p:spPr>
          <a:xfrm>
            <a:off x="302263" y="778016"/>
            <a:ext cx="8308975" cy="619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2400" b="1">
                <a:solidFill>
                  <a:srgbClr val="C00000"/>
                </a:solidFill>
              </a:rPr>
              <a:t>Fast</a:t>
            </a:r>
            <a:r>
              <a:rPr lang="da-DK" altLang="da-DK" sz="2400" b="1">
                <a:solidFill>
                  <a:srgbClr val="E2000F"/>
                </a:solidFill>
              </a:rPr>
              <a:t> </a:t>
            </a:r>
            <a:r>
              <a:rPr lang="da-DK" altLang="da-DK" sz="2400"/>
              <a:t>guidance</a:t>
            </a:r>
            <a:endParaRPr lang="en-GB" altLang="da-DK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A4A3C9-1587-4990-BFEE-7E44E972621C}"/>
              </a:ext>
            </a:extLst>
          </p:cNvPr>
          <p:cNvSpPr txBox="1">
            <a:spLocks noChangeArrowheads="1"/>
          </p:cNvSpPr>
          <p:nvPr/>
        </p:nvSpPr>
        <p:spPr>
          <a:xfrm>
            <a:off x="4779746" y="1593770"/>
            <a:ext cx="4079588" cy="28639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>
                <a:srgbClr val="004C86"/>
              </a:buClr>
              <a:buNone/>
              <a:tabLst>
                <a:tab pos="200025" algn="l"/>
              </a:tabLst>
            </a:pPr>
            <a:r>
              <a:rPr lang="en-GB" altLang="da-DK" sz="1200" b="1" dirty="0"/>
              <a:t>Reflect/calculate on harmonics if: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US" altLang="da-DK" sz="1200" dirty="0"/>
              <a:t>	AC Drives load on transformer is &gt;30%   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US" altLang="da-DK" sz="1200" dirty="0"/>
              <a:t>	The transformer is &gt;90% loaded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US" altLang="da-DK" sz="1200" dirty="0"/>
              <a:t>	Generator fed supply</a:t>
            </a:r>
          </a:p>
          <a:p>
            <a:pPr marL="0" indent="0">
              <a:buClr>
                <a:srgbClr val="004C86"/>
              </a:buClr>
              <a:tabLst>
                <a:tab pos="200025" algn="l"/>
              </a:tabLst>
            </a:pPr>
            <a:endParaRPr lang="en-GB" altLang="da-DK" sz="1200" dirty="0"/>
          </a:p>
          <a:p>
            <a:pPr marL="0" indent="0">
              <a:spcAft>
                <a:spcPts val="0"/>
              </a:spcAft>
              <a:buClr>
                <a:srgbClr val="004C86"/>
              </a:buClr>
              <a:buNone/>
              <a:tabLst>
                <a:tab pos="200025" algn="l"/>
              </a:tabLst>
            </a:pPr>
            <a:r>
              <a:rPr lang="en-GB" altLang="da-DK" sz="1200" b="1" dirty="0"/>
              <a:t>If problems occur consider: 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GB" altLang="da-DK" sz="1200" dirty="0"/>
              <a:t>	Use special drives 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GB" altLang="da-DK" sz="1200" dirty="0"/>
              <a:t>	Use filter(s)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GB" altLang="da-DK" sz="1200" dirty="0"/>
              <a:t>	Change layout of transformer/generator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200025" algn="l"/>
              </a:tabLst>
            </a:pPr>
            <a:r>
              <a:rPr lang="en-GB" altLang="da-DK" sz="1200" dirty="0"/>
              <a:t>	Mix single and three phased non-linear loads</a:t>
            </a:r>
          </a:p>
          <a:p>
            <a:pPr marL="0" indent="0">
              <a:buClr>
                <a:srgbClr val="3E5527"/>
              </a:buClr>
              <a:buNone/>
              <a:tabLst>
                <a:tab pos="200025" algn="l"/>
              </a:tabLst>
            </a:pPr>
            <a:endParaRPr lang="en-GB" altLang="da-DK" sz="1200" dirty="0"/>
          </a:p>
          <a:p>
            <a:pPr marL="0" indent="0">
              <a:buClr>
                <a:srgbClr val="3E5527"/>
              </a:buClr>
              <a:buNone/>
              <a:tabLst>
                <a:tab pos="200025" algn="l"/>
              </a:tabLst>
            </a:pPr>
            <a:r>
              <a:rPr lang="en-GB" altLang="da-DK" sz="1200" b="1" dirty="0">
                <a:solidFill>
                  <a:srgbClr val="C00000"/>
                </a:solidFill>
              </a:rPr>
              <a:t>Do not use mitigation equipment </a:t>
            </a:r>
            <a:br>
              <a:rPr lang="en-GB" altLang="da-DK" sz="1200" b="1" dirty="0">
                <a:solidFill>
                  <a:srgbClr val="C00000"/>
                </a:solidFill>
              </a:rPr>
            </a:br>
            <a:r>
              <a:rPr lang="en-GB" altLang="da-DK" sz="1200" b="1" dirty="0">
                <a:solidFill>
                  <a:srgbClr val="C00000"/>
                </a:solidFill>
              </a:rPr>
              <a:t>if not needed.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443430-499A-4260-ABBE-6A2455454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326" y="1292964"/>
            <a:ext cx="4375670" cy="3500536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37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24496D-2026-4C6E-99F0-944A0ED6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04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13907" y="860005"/>
            <a:ext cx="4484731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eaLnBrk="1" hangingPunct="1">
              <a:defRPr/>
            </a:pPr>
            <a:r>
              <a:rPr lang="en-GB" sz="1800" kern="0" dirty="0">
                <a:solidFill>
                  <a:sysClr val="windowText" lastClr="000000"/>
                </a:solidFill>
                <a:ea typeface="SimHei"/>
              </a:rPr>
              <a:t>Passive Solutions – DC and AC Inductors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54241" y="1755170"/>
            <a:ext cx="942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endParaRPr lang="en-US" sz="12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4304728"/>
              </p:ext>
            </p:extLst>
          </p:nvPr>
        </p:nvGraphicFramePr>
        <p:xfrm>
          <a:off x="1136987" y="2176431"/>
          <a:ext cx="1545597" cy="867074"/>
        </p:xfrm>
        <a:graphic>
          <a:graphicData uri="http://schemas.openxmlformats.org/presentationml/2006/ole">
            <p:oleObj spid="_x0000_s11548" name="Visio" r:id="rId4" imgW="2383917" imgH="1339901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2385784"/>
              </p:ext>
            </p:extLst>
          </p:nvPr>
        </p:nvGraphicFramePr>
        <p:xfrm>
          <a:off x="970246" y="3662660"/>
          <a:ext cx="1614488" cy="889397"/>
        </p:xfrm>
        <a:graphic>
          <a:graphicData uri="http://schemas.openxmlformats.org/presentationml/2006/ole">
            <p:oleObj spid="_x0000_s11549" name="Visio" r:id="rId5" imgW="2428875" imgH="1339901" progId="">
              <p:embed/>
            </p:oleObj>
          </a:graphicData>
        </a:graphic>
      </p:graphicFrame>
      <p:sp>
        <p:nvSpPr>
          <p:cNvPr id="6" name="Text Placeholder 2"/>
          <p:cNvSpPr>
            <a:spLocks/>
          </p:cNvSpPr>
          <p:nvPr/>
        </p:nvSpPr>
        <p:spPr bwMode="auto">
          <a:xfrm>
            <a:off x="3111534" y="1303087"/>
            <a:ext cx="4229008" cy="96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8775" lvl="0" indent="-358775">
              <a:spcBef>
                <a:spcPts val="763"/>
              </a:spcBef>
              <a:buClr>
                <a:srgbClr val="CC0000"/>
              </a:buClr>
              <a:buBlip>
                <a:blip r:embed="rId6"/>
              </a:buBlip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Inductors simply resist CHANGES in current</a:t>
            </a:r>
          </a:p>
          <a:p>
            <a:pPr marL="269081" indent="-269081" defTabSz="685800">
              <a:spcBef>
                <a:spcPts val="572"/>
              </a:spcBef>
              <a:buClr>
                <a:srgbClr val="CC0000"/>
              </a:buClr>
              <a:buBlip>
                <a:blip r:embed="rId6"/>
              </a:buBlip>
              <a:defRPr/>
            </a:pPr>
            <a:endParaRPr lang="en-GB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7" descr="00000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517" y="2298308"/>
            <a:ext cx="4761378" cy="24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/>
          </p:cNvSpPr>
          <p:nvPr/>
        </p:nvSpPr>
        <p:spPr bwMode="auto">
          <a:xfrm>
            <a:off x="513046" y="1674316"/>
            <a:ext cx="223956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9081" indent="-269081" defTabSz="685800">
              <a:spcBef>
                <a:spcPts val="572"/>
              </a:spcBef>
              <a:buClr>
                <a:srgbClr val="CC0000"/>
              </a:buClr>
              <a:buBlip>
                <a:blip r:embed="rId6"/>
              </a:buBlip>
              <a:defRPr/>
            </a:pPr>
            <a:r>
              <a:rPr lang="it-IT" sz="1350" kern="0" dirty="0">
                <a:solidFill>
                  <a:sysClr val="windowText" lastClr="000000"/>
                </a:solidFill>
              </a:rPr>
              <a:t>DC </a:t>
            </a:r>
            <a:r>
              <a:rPr lang="it-IT" sz="1350" kern="0" dirty="0" err="1">
                <a:solidFill>
                  <a:sysClr val="windowText" lastClr="000000"/>
                </a:solidFill>
              </a:rPr>
              <a:t>Inductors</a:t>
            </a:r>
            <a:endParaRPr lang="it-IT" sz="1350" kern="0" dirty="0">
              <a:solidFill>
                <a:sysClr val="windowText" lastClr="000000"/>
              </a:solidFill>
            </a:endParaRPr>
          </a:p>
          <a:p>
            <a:pPr marL="269081" indent="-269081" defTabSz="685800">
              <a:spcBef>
                <a:spcPts val="572"/>
              </a:spcBef>
              <a:buClr>
                <a:srgbClr val="CC0000"/>
              </a:buClr>
              <a:buBlip>
                <a:blip r:embed="rId6"/>
              </a:buBlip>
              <a:defRPr/>
            </a:pPr>
            <a:endParaRPr lang="en-GB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 Placeholder 2"/>
          <p:cNvSpPr>
            <a:spLocks/>
          </p:cNvSpPr>
          <p:nvPr/>
        </p:nvSpPr>
        <p:spPr bwMode="auto">
          <a:xfrm>
            <a:off x="460659" y="3243560"/>
            <a:ext cx="223956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9081" indent="-269081" defTabSz="685800">
              <a:spcBef>
                <a:spcPts val="572"/>
              </a:spcBef>
              <a:buClr>
                <a:srgbClr val="CC0000"/>
              </a:buClr>
              <a:buBlip>
                <a:blip r:embed="rId6"/>
              </a:buBlip>
              <a:defRPr/>
            </a:pPr>
            <a:r>
              <a:rPr lang="it-IT" sz="1350" kern="0" dirty="0">
                <a:solidFill>
                  <a:sysClr val="windowText" lastClr="000000"/>
                </a:solidFill>
              </a:rPr>
              <a:t>AC </a:t>
            </a:r>
            <a:r>
              <a:rPr lang="it-IT" sz="1350" kern="0" dirty="0" err="1">
                <a:solidFill>
                  <a:sysClr val="windowText" lastClr="000000"/>
                </a:solidFill>
              </a:rPr>
              <a:t>Inductors</a:t>
            </a:r>
            <a:endParaRPr lang="it-IT" sz="1350" kern="0" dirty="0">
              <a:solidFill>
                <a:sysClr val="windowText" lastClr="000000"/>
              </a:solidFill>
            </a:endParaRPr>
          </a:p>
          <a:p>
            <a:pPr marL="269081" indent="-269081" defTabSz="685800">
              <a:spcBef>
                <a:spcPts val="572"/>
              </a:spcBef>
              <a:buClr>
                <a:srgbClr val="CC0000"/>
              </a:buClr>
              <a:buBlip>
                <a:blip r:embed="rId6"/>
              </a:buBlip>
              <a:defRPr/>
            </a:pPr>
            <a:endParaRPr lang="en-GB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 Placeholder 2"/>
          <p:cNvSpPr>
            <a:spLocks/>
          </p:cNvSpPr>
          <p:nvPr/>
        </p:nvSpPr>
        <p:spPr bwMode="auto">
          <a:xfrm>
            <a:off x="3111534" y="1757992"/>
            <a:ext cx="405044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8775" lvl="0" indent="-358775">
              <a:spcBef>
                <a:spcPts val="763"/>
              </a:spcBef>
              <a:buClr>
                <a:srgbClr val="CC0000"/>
              </a:buClr>
              <a:buBlip>
                <a:blip r:embed="rId6"/>
              </a:buBlip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They are installed on different sides on the Rectifier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7340542" y="977407"/>
            <a:ext cx="1496615" cy="456010"/>
          </a:xfrm>
          <a:prstGeom prst="ellipse">
            <a:avLst/>
          </a:prstGeom>
          <a:gradFill rotWithShape="1">
            <a:gsLst>
              <a:gs pos="0">
                <a:srgbClr val="0049B2"/>
              </a:gs>
              <a:gs pos="50000">
                <a:srgbClr val="0049B2">
                  <a:gamma/>
                  <a:shade val="46275"/>
                  <a:invGamma/>
                </a:srgbClr>
              </a:gs>
              <a:gs pos="100000">
                <a:srgbClr val="0049B2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555084" y="1109797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 dirty="0" err="1">
                <a:solidFill>
                  <a:sysClr val="window" lastClr="FFFFFF"/>
                </a:solidFill>
              </a:rPr>
              <a:t>THiD</a:t>
            </a:r>
            <a:r>
              <a:rPr lang="en-US" sz="900" b="1" kern="0" dirty="0">
                <a:solidFill>
                  <a:sysClr val="window" lastClr="FFFFFF"/>
                </a:solidFill>
              </a:rPr>
              <a:t> = 30% - 45%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169F34-D300-4BD3-BCED-632C816F8919}"/>
              </a:ext>
            </a:extLst>
          </p:cNvPr>
          <p:cNvSpPr txBox="1"/>
          <p:nvPr/>
        </p:nvSpPr>
        <p:spPr>
          <a:xfrm>
            <a:off x="110215" y="2447573"/>
            <a:ext cx="914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/>
              <a:t>Danfoss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C0137D-27E2-4C08-A1BE-51CA0E23A7D2}"/>
              </a:ext>
            </a:extLst>
          </p:cNvPr>
          <p:cNvSpPr txBox="1"/>
          <p:nvPr/>
        </p:nvSpPr>
        <p:spPr>
          <a:xfrm>
            <a:off x="110215" y="3933384"/>
            <a:ext cx="700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 err="1"/>
              <a:t>Vacon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731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27810" y="850580"/>
            <a:ext cx="5906691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SimHei"/>
              </a:rPr>
              <a:t>Multi-Pulse Drives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891624" y="2467449"/>
            <a:ext cx="1496616" cy="45601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765E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26143" y="2580558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 dirty="0" err="1">
                <a:solidFill>
                  <a:sysClr val="window" lastClr="FFFFFF"/>
                </a:solidFill>
              </a:rPr>
              <a:t>THiD</a:t>
            </a:r>
            <a:r>
              <a:rPr lang="en-US" sz="900" b="1" kern="0" dirty="0">
                <a:solidFill>
                  <a:sysClr val="window" lastClr="FFFFFF"/>
                </a:solidFill>
              </a:rPr>
              <a:t> = 12%-15%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92815" y="3754515"/>
            <a:ext cx="1496615" cy="456009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rgbClr val="18472F"/>
              </a:gs>
              <a:gs pos="100000">
                <a:srgbClr val="339966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88750" y="3867624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 dirty="0" err="1">
                <a:solidFill>
                  <a:sysClr val="window" lastClr="FFFFFF"/>
                </a:solidFill>
              </a:rPr>
              <a:t>THiD</a:t>
            </a:r>
            <a:r>
              <a:rPr lang="en-US" sz="900" b="1" kern="0" dirty="0">
                <a:solidFill>
                  <a:sysClr val="window" lastClr="FFFFFF"/>
                </a:solidFill>
              </a:rPr>
              <a:t> = 5%-8%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24949" y="1508996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>
                <a:solidFill>
                  <a:sysClr val="window" lastClr="FFFFFF"/>
                </a:solidFill>
              </a:rPr>
              <a:t>THiD = 12%-15%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873765" y="1387552"/>
            <a:ext cx="1496615" cy="456009"/>
          </a:xfrm>
          <a:prstGeom prst="ellipse">
            <a:avLst/>
          </a:prstGeom>
          <a:gradFill rotWithShape="1">
            <a:gsLst>
              <a:gs pos="0">
                <a:srgbClr val="0049B2"/>
              </a:gs>
              <a:gs pos="50000">
                <a:srgbClr val="0049B2">
                  <a:gamma/>
                  <a:shade val="46275"/>
                  <a:invGamma/>
                </a:srgbClr>
              </a:gs>
              <a:gs pos="100000">
                <a:srgbClr val="0049B2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74450" y="1499471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 dirty="0" err="1">
                <a:solidFill>
                  <a:sysClr val="window" lastClr="FFFFFF"/>
                </a:solidFill>
              </a:rPr>
              <a:t>THiD</a:t>
            </a:r>
            <a:r>
              <a:rPr lang="en-US" sz="900" b="1" kern="0" dirty="0">
                <a:solidFill>
                  <a:sysClr val="window" lastClr="FFFFFF"/>
                </a:solidFill>
              </a:rPr>
              <a:t> = 30% - 40%</a:t>
            </a:r>
          </a:p>
        </p:txBody>
      </p:sp>
      <p:pic>
        <p:nvPicPr>
          <p:cNvPr id="10" name="Picture 15" descr="000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082" y="1214625"/>
            <a:ext cx="432196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000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664" y="3289884"/>
            <a:ext cx="4250531" cy="13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0000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836" y="2144503"/>
            <a:ext cx="442555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393686" y="1208672"/>
            <a:ext cx="15490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6-pulses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404400" y="1996866"/>
            <a:ext cx="15490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12-pulses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386542" y="3137484"/>
            <a:ext cx="15490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18-pulses</a:t>
            </a:r>
          </a:p>
        </p:txBody>
      </p:sp>
    </p:spTree>
    <p:extLst>
      <p:ext uri="{BB962C8B-B14F-4D97-AF65-F5344CB8AC3E}">
        <p14:creationId xmlns:p14="http://schemas.microsoft.com/office/powerpoint/2010/main" xmlns="" val="149056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09732" y="860518"/>
            <a:ext cx="24068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SimHei"/>
              </a:rPr>
              <a:t>Multi-Pulse Drives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871387"/>
              </p:ext>
            </p:extLst>
          </p:nvPr>
        </p:nvGraphicFramePr>
        <p:xfrm>
          <a:off x="461962" y="2270219"/>
          <a:ext cx="2997994" cy="1401366"/>
        </p:xfrm>
        <a:graphic>
          <a:graphicData uri="http://schemas.openxmlformats.org/presentationml/2006/ole">
            <p:oleObj spid="_x0000_s15502" name="Visio" r:id="rId4" imgW="2939034" imgH="1373226" progId="">
              <p:embed/>
            </p:oleObj>
          </a:graphicData>
        </a:graphic>
      </p:graphicFrame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163365" y="1986851"/>
            <a:ext cx="0" cy="133707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352674" y="1995185"/>
            <a:ext cx="0" cy="6000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318677" y="1347063"/>
            <a:ext cx="4475558" cy="283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Working Principle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Each Multi-Pulse drive requires a phase shifting transformer but is not required to be dedicated to the drive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Phase shifted Harmonic currents are NATURALLY cancelled at the PRIMARY of the transformer .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All normal 6-pulse harmonic currents are present between the transformer secondary and the drive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Expected </a:t>
            </a:r>
            <a:r>
              <a:rPr lang="en-US" sz="1350" kern="0" dirty="0" err="1">
                <a:solidFill>
                  <a:sysClr val="windowText" lastClr="000000"/>
                </a:solidFill>
              </a:rPr>
              <a:t>THiD</a:t>
            </a:r>
            <a:endParaRPr lang="en-US" sz="1350" kern="0" dirty="0">
              <a:solidFill>
                <a:sysClr val="windowText" lastClr="000000"/>
              </a:solidFill>
            </a:endParaRP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6-Pulse:		30-40%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12-Pulse:		12-15%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18 Pulse:		5-8%</a:t>
            </a:r>
          </a:p>
          <a:p>
            <a:pPr marL="171450" indent="-171450" defTabSz="685800">
              <a:lnSpc>
                <a:spcPts val="1275"/>
              </a:lnSpc>
              <a:buClr>
                <a:srgbClr val="FF0000"/>
              </a:buClr>
              <a:buBlip>
                <a:blip r:embed="rId5"/>
              </a:buBlip>
              <a:tabLst>
                <a:tab pos="728663" algn="l"/>
                <a:tab pos="742950" algn="l"/>
                <a:tab pos="1214438" algn="l"/>
              </a:tabLst>
              <a:defRPr/>
            </a:pPr>
            <a:r>
              <a:rPr lang="en-US" sz="1350" kern="0" dirty="0">
                <a:solidFill>
                  <a:sysClr val="windowText" lastClr="000000"/>
                </a:solidFill>
              </a:rPr>
              <a:t>24 Pulse:		4-5%</a:t>
            </a:r>
            <a:r>
              <a:rPr lang="it-IT" sz="1050" kern="0" dirty="0">
                <a:solidFill>
                  <a:sysClr val="windowText" lastClr="000000"/>
                </a:solidFill>
              </a:rPr>
              <a:t>		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916780" y="2950066"/>
            <a:ext cx="0" cy="1243013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86978" y="4068063"/>
            <a:ext cx="1496615" cy="45601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rgbClr val="18472F"/>
              </a:gs>
              <a:gs pos="100000">
                <a:srgbClr val="339966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9136" y="4181172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>
                <a:solidFill>
                  <a:sysClr val="window" lastClr="FFFFFF"/>
                </a:solidFill>
              </a:rPr>
              <a:t>THiD = ……..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1532334" y="1520125"/>
            <a:ext cx="1496615" cy="456010"/>
          </a:xfrm>
          <a:prstGeom prst="ellipse">
            <a:avLst/>
          </a:prstGeom>
          <a:gradFill rotWithShape="1">
            <a:gsLst>
              <a:gs pos="0">
                <a:srgbClr val="0049B2"/>
              </a:gs>
              <a:gs pos="50000">
                <a:srgbClr val="0049B2">
                  <a:gamma/>
                  <a:shade val="46275"/>
                  <a:invGamma/>
                </a:srgbClr>
              </a:gs>
              <a:gs pos="100000">
                <a:srgbClr val="0049B2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569242" y="1632044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>
                <a:solidFill>
                  <a:sysClr val="window" lastClr="FFFFFF"/>
                </a:solidFill>
              </a:rPr>
              <a:t>THiD = 25% - 40%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2088355" y="4290710"/>
            <a:ext cx="127516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802541" y="3600147"/>
            <a:ext cx="3592115" cy="93583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1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colourbox2056">
            <a:extLst>
              <a:ext uri="{FF2B5EF4-FFF2-40B4-BE49-F238E27FC236}">
                <a16:creationId xmlns:a16="http://schemas.microsoft.com/office/drawing/2014/main" xmlns="" id="{0741B460-97F5-4A3F-832C-9EF7AFE45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7" b="9408"/>
          <a:stretch/>
        </p:blipFill>
        <p:spPr bwMode="auto">
          <a:xfrm>
            <a:off x="345332" y="3035639"/>
            <a:ext cx="3394002" cy="16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58F420-3125-4A84-B298-AFC115143D15}"/>
              </a:ext>
            </a:extLst>
          </p:cNvPr>
          <p:cNvSpPr/>
          <p:nvPr/>
        </p:nvSpPr>
        <p:spPr>
          <a:xfrm>
            <a:off x="4733487" y="2903245"/>
            <a:ext cx="4065181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GB" altLang="da-DK" sz="1400" dirty="0"/>
              <a:t>Technology is good for:</a:t>
            </a:r>
          </a:p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Drive currents &lt;370 A</a:t>
            </a:r>
          </a:p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Drives loaded 50-100%</a:t>
            </a:r>
          </a:p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In balanced applications with </a:t>
            </a:r>
            <a:r>
              <a:rPr lang="en-GB" altLang="da-DK" sz="1400" dirty="0" err="1"/>
              <a:t>THDv</a:t>
            </a:r>
            <a:r>
              <a:rPr lang="en-GB" altLang="da-DK" sz="1400" dirty="0"/>
              <a:t> &lt;5%</a:t>
            </a:r>
          </a:p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Drive packages &lt;200 kW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8A46364-D62B-479C-9E2E-2C2F72199CB7}"/>
              </a:ext>
            </a:extLst>
          </p:cNvPr>
          <p:cNvSpPr txBox="1">
            <a:spLocks/>
          </p:cNvSpPr>
          <p:nvPr/>
        </p:nvSpPr>
        <p:spPr bwMode="auto">
          <a:xfrm>
            <a:off x="413907" y="1044300"/>
            <a:ext cx="4484731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eaLnBrk="1" hangingPunct="1">
              <a:defRPr/>
            </a:pPr>
            <a:r>
              <a:rPr lang="en-GB" sz="1800" kern="0" dirty="0">
                <a:solidFill>
                  <a:sysClr val="windowText" lastClr="000000"/>
                </a:solidFill>
                <a:ea typeface="SimHei"/>
              </a:rPr>
              <a:t>Passive Solutions – Add-on line filters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9333808-8982-4088-AF0B-B4020877DBC5}"/>
              </a:ext>
            </a:extLst>
          </p:cNvPr>
          <p:cNvSpPr/>
          <p:nvPr/>
        </p:nvSpPr>
        <p:spPr>
          <a:xfrm>
            <a:off x="4733487" y="1555037"/>
            <a:ext cx="40651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Simple design</a:t>
            </a:r>
          </a:p>
          <a:p>
            <a:pPr marL="180975" lvl="1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Passive components only</a:t>
            </a:r>
          </a:p>
          <a:p>
            <a:pPr marL="638175" lvl="2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Inductors</a:t>
            </a:r>
          </a:p>
          <a:p>
            <a:pPr marL="638175" lvl="2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Capacitors</a:t>
            </a:r>
          </a:p>
          <a:p>
            <a:pPr marL="638175" lvl="2" indent="-180975"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85725" algn="l"/>
                <a:tab pos="179388" algn="l"/>
                <a:tab pos="180975" algn="l"/>
              </a:tabLst>
            </a:pPr>
            <a:r>
              <a:rPr lang="en-GB" altLang="da-DK" sz="1400" dirty="0"/>
              <a:t>Resistors</a:t>
            </a:r>
          </a:p>
        </p:txBody>
      </p:sp>
      <p:pic>
        <p:nvPicPr>
          <p:cNvPr id="21506" name="Picture 2" descr="Immagine correlata">
            <a:extLst>
              <a:ext uri="{FF2B5EF4-FFF2-40B4-BE49-F238E27FC236}">
                <a16:creationId xmlns:a16="http://schemas.microsoft.com/office/drawing/2014/main" xmlns="" id="{A60D721D-37A0-4A6D-AC9B-62C9DB8B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08" y="1555037"/>
            <a:ext cx="32568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54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7721152"/>
              </p:ext>
            </p:extLst>
          </p:nvPr>
        </p:nvGraphicFramePr>
        <p:xfrm>
          <a:off x="621330" y="1410794"/>
          <a:ext cx="2463403" cy="2556272"/>
        </p:xfrm>
        <a:graphic>
          <a:graphicData uri="http://schemas.openxmlformats.org/presentationml/2006/ole">
            <p:oleObj spid="_x0000_s17550" name="Visio" r:id="rId3" imgW="2772591" imgH="2876006" progId="">
              <p:embed/>
            </p:oleObj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19349" y="1458269"/>
            <a:ext cx="4773570" cy="28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spcBef>
                <a:spcPts val="763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it-IT" sz="1350" kern="0" dirty="0">
                <a:solidFill>
                  <a:sysClr val="windowText" lastClr="000000"/>
                </a:solidFill>
              </a:rPr>
              <a:t> </a:t>
            </a:r>
            <a:r>
              <a:rPr lang="en-GB" kern="0" dirty="0">
                <a:solidFill>
                  <a:sysClr val="windowText" lastClr="000000"/>
                </a:solidFill>
              </a:rPr>
              <a:t>Central compensation 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Easy Retrofit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Parallel Installation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Low or medium voltage compensation</a:t>
            </a:r>
          </a:p>
          <a:p>
            <a:pPr defTabSz="685800">
              <a:spcBef>
                <a:spcPts val="572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143000" algn="l"/>
                <a:tab pos="1885950" algn="l"/>
              </a:tabLst>
              <a:defRPr/>
            </a:pPr>
            <a:endParaRPr lang="it-IT" sz="1350" kern="0" dirty="0">
              <a:solidFill>
                <a:sysClr val="windowText" lastClr="000000"/>
              </a:solidFill>
            </a:endParaRPr>
          </a:p>
          <a:p>
            <a:pPr lvl="0">
              <a:spcBef>
                <a:spcPts val="763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it-IT" sz="1350" kern="0" dirty="0">
                <a:solidFill>
                  <a:sysClr val="windowText" lastClr="000000"/>
                </a:solidFill>
              </a:rPr>
              <a:t> </a:t>
            </a:r>
            <a:r>
              <a:rPr lang="en-GB" kern="0" dirty="0">
                <a:solidFill>
                  <a:sysClr val="windowText" lastClr="000000"/>
                </a:solidFill>
              </a:rPr>
              <a:t>Group compensation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Compensates multiple linear and non linear loads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Load Independent</a:t>
            </a:r>
          </a:p>
          <a:p>
            <a:pPr marL="884238" lvl="1" indent="-342900">
              <a:spcBef>
                <a:spcPct val="40000"/>
              </a:spcBef>
              <a:buClr>
                <a:srgbClr val="808080"/>
              </a:buClr>
              <a:buSzPct val="75000"/>
              <a:buBlip>
                <a:blip r:embed="rId4"/>
              </a:buBlip>
              <a:tabLst>
                <a:tab pos="1524000" algn="l"/>
                <a:tab pos="2514600" algn="l"/>
              </a:tabLst>
              <a:defRPr/>
            </a:pPr>
            <a:r>
              <a:rPr lang="en-GB" sz="1400" kern="0" dirty="0">
                <a:solidFill>
                  <a:sysClr val="windowText" lastClr="000000"/>
                </a:solidFill>
              </a:rPr>
              <a:t>Cannot be overloaded</a:t>
            </a:r>
          </a:p>
        </p:txBody>
      </p:sp>
      <p:pic>
        <p:nvPicPr>
          <p:cNvPr id="5" name="Picture 8" descr="Low Harmonic Drive 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3" t="4227" b="2654"/>
          <a:stretch>
            <a:fillRect/>
          </a:stretch>
        </p:blipFill>
        <p:spPr bwMode="auto">
          <a:xfrm>
            <a:off x="1355946" y="3642025"/>
            <a:ext cx="345281" cy="6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w Harmonic Drive 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13" t="4227" b="2654"/>
          <a:stretch>
            <a:fillRect/>
          </a:stretch>
        </p:blipFill>
        <p:spPr bwMode="auto">
          <a:xfrm>
            <a:off x="2457274" y="2400203"/>
            <a:ext cx="345281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_LHD_Front2_BTP36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26" y="3642026"/>
            <a:ext cx="663179" cy="9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333697" y="873603"/>
            <a:ext cx="1737122" cy="456010"/>
            <a:chOff x="315" y="100"/>
            <a:chExt cx="1459" cy="383"/>
          </a:xfrm>
        </p:grpSpPr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315" y="100"/>
              <a:ext cx="1257" cy="383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t-IT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578" y="195"/>
              <a:ext cx="11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  <a:defRPr/>
              </a:pPr>
              <a:r>
                <a:rPr lang="en-US" sz="900" b="1" kern="0">
                  <a:solidFill>
                    <a:sysClr val="window" lastClr="FFFFFF"/>
                  </a:solidFill>
                </a:rPr>
                <a:t>THiD &lt; 5%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443926" y="924800"/>
            <a:ext cx="188914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it-IT" sz="1800" kern="0" dirty="0">
                <a:solidFill>
                  <a:sysClr val="windowText" lastClr="000000"/>
                </a:solidFill>
                <a:ea typeface="SimHei"/>
              </a:rPr>
              <a:t>Active filters</a:t>
            </a:r>
          </a:p>
        </p:txBody>
      </p:sp>
    </p:spTree>
    <p:extLst>
      <p:ext uri="{BB962C8B-B14F-4D97-AF65-F5344CB8AC3E}">
        <p14:creationId xmlns:p14="http://schemas.microsoft.com/office/powerpoint/2010/main" xmlns="" val="387557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6271" y="862339"/>
            <a:ext cx="5906691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it-IT" sz="1800" kern="0" dirty="0">
                <a:solidFill>
                  <a:sysClr val="windowText" lastClr="000000"/>
                </a:solidFill>
                <a:ea typeface="SimHei"/>
              </a:rPr>
              <a:t>Active filter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7347475" y="896743"/>
            <a:ext cx="1496615" cy="45601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rgbClr val="18472F"/>
              </a:gs>
              <a:gs pos="100000">
                <a:srgbClr val="339966"/>
              </a:gs>
            </a:gsLst>
            <a:lin ang="540000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783438" y="979013"/>
            <a:ext cx="14239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sz="900" b="1" kern="0" dirty="0" err="1">
                <a:solidFill>
                  <a:sysClr val="window" lastClr="FFFFFF"/>
                </a:solidFill>
              </a:rPr>
              <a:t>THiD</a:t>
            </a:r>
            <a:r>
              <a:rPr lang="en-US" sz="900" b="1" kern="0" dirty="0">
                <a:solidFill>
                  <a:sysClr val="window" lastClr="FFFFFF"/>
                </a:solidFill>
              </a:rPr>
              <a:t> &lt; 5%</a:t>
            </a:r>
          </a:p>
        </p:txBody>
      </p:sp>
      <p:pic>
        <p:nvPicPr>
          <p:cNvPr id="5" name="Picture 8" descr="200812111435285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75" y="1352753"/>
            <a:ext cx="3156347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924266" y="1351685"/>
            <a:ext cx="5250439" cy="19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indent="3175">
              <a:spcBef>
                <a:spcPts val="763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 An Active Filter is 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Parallel installed device</a:t>
            </a:r>
            <a:endParaRPr lang="en-GB" sz="1100" kern="0" dirty="0">
              <a:solidFill>
                <a:sysClr val="windowText" lastClr="000000"/>
              </a:solidFill>
            </a:endParaRP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Measures the distortion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Compensates the unwanted currents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Actively imposing signals in counter phase and so canceling the signal</a:t>
            </a:r>
          </a:p>
          <a:p>
            <a:pPr lvl="0" indent="3175">
              <a:spcBef>
                <a:spcPts val="763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 The results are: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Remaining current is free of unwanted Harmonic components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Does not load the transformer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US" sz="1100" kern="0" dirty="0">
                <a:solidFill>
                  <a:sysClr val="windowText" lastClr="000000"/>
                </a:solidFill>
              </a:rPr>
              <a:t>Increase transformer loading ability</a:t>
            </a:r>
          </a:p>
          <a:p>
            <a:pPr marL="633413" lvl="1" indent="-228600">
              <a:spcBef>
                <a:spcPct val="40000"/>
              </a:spcBef>
              <a:spcAft>
                <a:spcPct val="25000"/>
              </a:spcAft>
              <a:buClr>
                <a:srgbClr val="CC0000"/>
              </a:buClr>
              <a:buBlip>
                <a:blip r:embed="rId3"/>
              </a:buBlip>
              <a:tabLst>
                <a:tab pos="269875" algn="l"/>
              </a:tabLst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441688" y="1951638"/>
            <a:ext cx="379809" cy="264319"/>
          </a:xfrm>
          <a:custGeom>
            <a:avLst/>
            <a:gdLst>
              <a:gd name="T0" fmla="*/ 253005 w 1261"/>
              <a:gd name="T1" fmla="*/ 42998 h 877"/>
              <a:gd name="T2" fmla="*/ 42971 w 1261"/>
              <a:gd name="T3" fmla="*/ 98052 h 877"/>
              <a:gd name="T4" fmla="*/ 97588 w 1261"/>
              <a:gd name="T5" fmla="*/ 309427 h 877"/>
              <a:gd name="T6" fmla="*/ 253005 w 1261"/>
              <a:gd name="T7" fmla="*/ 309427 h 877"/>
              <a:gd name="T8" fmla="*/ 463441 w 1261"/>
              <a:gd name="T9" fmla="*/ 253971 h 877"/>
              <a:gd name="T10" fmla="*/ 408423 w 1261"/>
              <a:gd name="T11" fmla="*/ 42998 h 877"/>
              <a:gd name="T12" fmla="*/ 253005 w 1261"/>
              <a:gd name="T13" fmla="*/ 42998 h 8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1" h="877">
                <a:moveTo>
                  <a:pt x="630" y="107"/>
                </a:moveTo>
                <a:cubicBezTo>
                  <a:pt x="448" y="0"/>
                  <a:pt x="214" y="61"/>
                  <a:pt x="107" y="244"/>
                </a:cubicBezTo>
                <a:cubicBezTo>
                  <a:pt x="0" y="427"/>
                  <a:pt x="61" y="663"/>
                  <a:pt x="243" y="770"/>
                </a:cubicBezTo>
                <a:cubicBezTo>
                  <a:pt x="363" y="840"/>
                  <a:pt x="511" y="840"/>
                  <a:pt x="630" y="770"/>
                </a:cubicBezTo>
                <a:cubicBezTo>
                  <a:pt x="813" y="877"/>
                  <a:pt x="1047" y="815"/>
                  <a:pt x="1154" y="632"/>
                </a:cubicBezTo>
                <a:cubicBezTo>
                  <a:pt x="1261" y="449"/>
                  <a:pt x="1199" y="214"/>
                  <a:pt x="1017" y="107"/>
                </a:cubicBezTo>
                <a:cubicBezTo>
                  <a:pt x="898" y="37"/>
                  <a:pt x="750" y="37"/>
                  <a:pt x="630" y="10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441688" y="1951638"/>
            <a:ext cx="379809" cy="264319"/>
          </a:xfrm>
          <a:custGeom>
            <a:avLst/>
            <a:gdLst>
              <a:gd name="T0" fmla="*/ 254000 w 319"/>
              <a:gd name="T1" fmla="*/ 42863 h 222"/>
              <a:gd name="T2" fmla="*/ 42862 w 319"/>
              <a:gd name="T3" fmla="*/ 98425 h 222"/>
              <a:gd name="T4" fmla="*/ 98425 w 319"/>
              <a:gd name="T5" fmla="*/ 309563 h 222"/>
              <a:gd name="T6" fmla="*/ 254000 w 319"/>
              <a:gd name="T7" fmla="*/ 309563 h 222"/>
              <a:gd name="T8" fmla="*/ 463550 w 319"/>
              <a:gd name="T9" fmla="*/ 254000 h 222"/>
              <a:gd name="T10" fmla="*/ 409575 w 319"/>
              <a:gd name="T11" fmla="*/ 42863 h 222"/>
              <a:gd name="T12" fmla="*/ 254000 w 319"/>
              <a:gd name="T13" fmla="*/ 42863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9" h="222">
                <a:moveTo>
                  <a:pt x="160" y="27"/>
                </a:moveTo>
                <a:cubicBezTo>
                  <a:pt x="114" y="0"/>
                  <a:pt x="54" y="15"/>
                  <a:pt x="27" y="62"/>
                </a:cubicBezTo>
                <a:cubicBezTo>
                  <a:pt x="0" y="108"/>
                  <a:pt x="16" y="168"/>
                  <a:pt x="62" y="195"/>
                </a:cubicBezTo>
                <a:cubicBezTo>
                  <a:pt x="92" y="213"/>
                  <a:pt x="130" y="213"/>
                  <a:pt x="160" y="195"/>
                </a:cubicBezTo>
                <a:cubicBezTo>
                  <a:pt x="206" y="222"/>
                  <a:pt x="265" y="206"/>
                  <a:pt x="292" y="160"/>
                </a:cubicBezTo>
                <a:cubicBezTo>
                  <a:pt x="319" y="114"/>
                  <a:pt x="304" y="54"/>
                  <a:pt x="258" y="27"/>
                </a:cubicBezTo>
                <a:cubicBezTo>
                  <a:pt x="228" y="9"/>
                  <a:pt x="190" y="9"/>
                  <a:pt x="160" y="27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557178" y="1983784"/>
            <a:ext cx="148829" cy="200025"/>
          </a:xfrm>
          <a:custGeom>
            <a:avLst/>
            <a:gdLst>
              <a:gd name="T0" fmla="*/ 99018 w 493"/>
              <a:gd name="T1" fmla="*/ 0 h 667"/>
              <a:gd name="T2" fmla="*/ 42666 w 493"/>
              <a:gd name="T3" fmla="*/ 210321 h 667"/>
              <a:gd name="T4" fmla="*/ 99018 w 493"/>
              <a:gd name="T5" fmla="*/ 266700 h 667"/>
              <a:gd name="T6" fmla="*/ 155772 w 493"/>
              <a:gd name="T7" fmla="*/ 56379 h 667"/>
              <a:gd name="T8" fmla="*/ 99018 w 493"/>
              <a:gd name="T9" fmla="*/ 0 h 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" h="667">
                <a:moveTo>
                  <a:pt x="246" y="0"/>
                </a:moveTo>
                <a:cubicBezTo>
                  <a:pt x="63" y="106"/>
                  <a:pt x="0" y="342"/>
                  <a:pt x="106" y="526"/>
                </a:cubicBezTo>
                <a:cubicBezTo>
                  <a:pt x="140" y="585"/>
                  <a:pt x="188" y="633"/>
                  <a:pt x="246" y="667"/>
                </a:cubicBezTo>
                <a:cubicBezTo>
                  <a:pt x="430" y="561"/>
                  <a:pt x="493" y="325"/>
                  <a:pt x="387" y="141"/>
                </a:cubicBezTo>
                <a:cubicBezTo>
                  <a:pt x="353" y="82"/>
                  <a:pt x="305" y="34"/>
                  <a:pt x="246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557178" y="1983784"/>
            <a:ext cx="148829" cy="200025"/>
          </a:xfrm>
          <a:custGeom>
            <a:avLst/>
            <a:gdLst>
              <a:gd name="T0" fmla="*/ 100013 w 125"/>
              <a:gd name="T1" fmla="*/ 0 h 168"/>
              <a:gd name="T2" fmla="*/ 42863 w 125"/>
              <a:gd name="T3" fmla="*/ 211138 h 168"/>
              <a:gd name="T4" fmla="*/ 100013 w 125"/>
              <a:gd name="T5" fmla="*/ 266700 h 168"/>
              <a:gd name="T6" fmla="*/ 155575 w 125"/>
              <a:gd name="T7" fmla="*/ 55563 h 168"/>
              <a:gd name="T8" fmla="*/ 100013 w 125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" h="168">
                <a:moveTo>
                  <a:pt x="63" y="0"/>
                </a:moveTo>
                <a:cubicBezTo>
                  <a:pt x="16" y="26"/>
                  <a:pt x="0" y="86"/>
                  <a:pt x="27" y="133"/>
                </a:cubicBezTo>
                <a:cubicBezTo>
                  <a:pt x="36" y="148"/>
                  <a:pt x="48" y="160"/>
                  <a:pt x="63" y="168"/>
                </a:cubicBezTo>
                <a:cubicBezTo>
                  <a:pt x="109" y="142"/>
                  <a:pt x="125" y="82"/>
                  <a:pt x="98" y="35"/>
                </a:cubicBezTo>
                <a:cubicBezTo>
                  <a:pt x="90" y="20"/>
                  <a:pt x="78" y="8"/>
                  <a:pt x="63" y="0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303701" y="3760196"/>
            <a:ext cx="865301" cy="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indent="201216" defTabSz="685800">
              <a:lnSpc>
                <a:spcPts val="1275"/>
              </a:lnSpc>
              <a:buClr>
                <a:srgbClr val="FF0000"/>
              </a:buClr>
              <a:tabLst>
                <a:tab pos="201216" algn="l"/>
              </a:tabLst>
              <a:defRPr/>
            </a:pPr>
            <a:r>
              <a:rPr lang="it-IT" sz="900" kern="0" dirty="0">
                <a:solidFill>
                  <a:srgbClr val="000000"/>
                </a:solidFill>
              </a:rPr>
              <a:t>Active filter</a:t>
            </a:r>
            <a:endParaRPr lang="it-IT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796745" y="2641009"/>
            <a:ext cx="275717" cy="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>
              <a:lnSpc>
                <a:spcPts val="1275"/>
              </a:lnSpc>
              <a:buClr>
                <a:srgbClr val="FF0000"/>
              </a:buClr>
              <a:defRPr/>
            </a:pPr>
            <a:r>
              <a:rPr lang="it-IT" sz="900" kern="0" dirty="0" err="1">
                <a:solidFill>
                  <a:srgbClr val="000000"/>
                </a:solidFill>
              </a:rPr>
              <a:t>Load</a:t>
            </a:r>
            <a:endParaRPr lang="it-IT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09542" y="1719465"/>
            <a:ext cx="714939" cy="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>
              <a:lnSpc>
                <a:spcPts val="1275"/>
              </a:lnSpc>
              <a:buClr>
                <a:srgbClr val="FF0000"/>
              </a:buClr>
              <a:defRPr/>
            </a:pPr>
            <a:r>
              <a:rPr lang="it-IT" sz="900" kern="0" dirty="0">
                <a:solidFill>
                  <a:srgbClr val="000000"/>
                </a:solidFill>
              </a:rPr>
              <a:t>Transformer</a:t>
            </a:r>
            <a:endParaRPr lang="it-IT" sz="105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651363" y="2083796"/>
            <a:ext cx="1643063" cy="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891870" y="2083797"/>
            <a:ext cx="0" cy="626269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3294426" y="2083797"/>
            <a:ext cx="0" cy="578644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1601357" y="2007596"/>
            <a:ext cx="101203" cy="152400"/>
          </a:xfrm>
          <a:custGeom>
            <a:avLst/>
            <a:gdLst>
              <a:gd name="T0" fmla="*/ 66675 w 85"/>
              <a:gd name="T1" fmla="*/ 203200 h 128"/>
              <a:gd name="T2" fmla="*/ 0 w 85"/>
              <a:gd name="T3" fmla="*/ 101600 h 128"/>
              <a:gd name="T4" fmla="*/ 66675 w 85"/>
              <a:gd name="T5" fmla="*/ 0 h 128"/>
              <a:gd name="T6" fmla="*/ 66675 w 85"/>
              <a:gd name="T7" fmla="*/ 0 h 128"/>
              <a:gd name="T8" fmla="*/ 134937 w 85"/>
              <a:gd name="T9" fmla="*/ 101600 h 128"/>
              <a:gd name="T10" fmla="*/ 66675 w 85"/>
              <a:gd name="T11" fmla="*/ 203200 h 1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" h="128">
                <a:moveTo>
                  <a:pt x="42" y="128"/>
                </a:moveTo>
                <a:cubicBezTo>
                  <a:pt x="19" y="128"/>
                  <a:pt x="0" y="99"/>
                  <a:pt x="0" y="64"/>
                </a:cubicBezTo>
                <a:cubicBezTo>
                  <a:pt x="0" y="29"/>
                  <a:pt x="19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66" y="0"/>
                  <a:pt x="85" y="29"/>
                  <a:pt x="85" y="64"/>
                </a:cubicBezTo>
                <a:cubicBezTo>
                  <a:pt x="85" y="99"/>
                  <a:pt x="66" y="128"/>
                  <a:pt x="42" y="128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651363" y="2159997"/>
            <a:ext cx="0" cy="550069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1637076" y="2474321"/>
            <a:ext cx="29765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06019" y="2083796"/>
            <a:ext cx="795338" cy="0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1637076" y="2452890"/>
            <a:ext cx="29765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637076" y="2495753"/>
            <a:ext cx="29765" cy="29766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876391" y="2474321"/>
            <a:ext cx="28575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V="1">
            <a:off x="1876391" y="2452890"/>
            <a:ext cx="28575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1876391" y="2495753"/>
            <a:ext cx="28575" cy="29766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3278947" y="2474321"/>
            <a:ext cx="29766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3278947" y="2452890"/>
            <a:ext cx="29766" cy="28575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278947" y="2495753"/>
            <a:ext cx="29766" cy="29766"/>
          </a:xfrm>
          <a:prstGeom prst="line">
            <a:avLst/>
          </a:prstGeom>
          <a:noFill/>
          <a:ln w="1111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1979976" y="2158806"/>
            <a:ext cx="395288" cy="423863"/>
          </a:xfrm>
          <a:custGeom>
            <a:avLst/>
            <a:gdLst>
              <a:gd name="T0" fmla="*/ 5592 w 377"/>
              <a:gd name="T1" fmla="*/ 202442 h 335"/>
              <a:gd name="T2" fmla="*/ 15378 w 377"/>
              <a:gd name="T3" fmla="*/ 102908 h 335"/>
              <a:gd name="T4" fmla="*/ 25164 w 377"/>
              <a:gd name="T5" fmla="*/ 37114 h 335"/>
              <a:gd name="T6" fmla="*/ 33552 w 377"/>
              <a:gd name="T7" fmla="*/ 84351 h 335"/>
              <a:gd name="T8" fmla="*/ 43338 w 377"/>
              <a:gd name="T9" fmla="*/ 232808 h 335"/>
              <a:gd name="T10" fmla="*/ 53124 w 377"/>
              <a:gd name="T11" fmla="*/ 376204 h 335"/>
              <a:gd name="T12" fmla="*/ 62910 w 377"/>
              <a:gd name="T13" fmla="*/ 441998 h 335"/>
              <a:gd name="T14" fmla="*/ 72697 w 377"/>
              <a:gd name="T15" fmla="*/ 441998 h 335"/>
              <a:gd name="T16" fmla="*/ 82483 w 377"/>
              <a:gd name="T17" fmla="*/ 413319 h 335"/>
              <a:gd name="T18" fmla="*/ 90871 w 377"/>
              <a:gd name="T19" fmla="*/ 361021 h 335"/>
              <a:gd name="T20" fmla="*/ 100657 w 377"/>
              <a:gd name="T21" fmla="*/ 293541 h 335"/>
              <a:gd name="T22" fmla="*/ 110443 w 377"/>
              <a:gd name="T23" fmla="*/ 237869 h 335"/>
              <a:gd name="T24" fmla="*/ 120229 w 377"/>
              <a:gd name="T25" fmla="*/ 200755 h 335"/>
              <a:gd name="T26" fmla="*/ 130015 w 377"/>
              <a:gd name="T27" fmla="*/ 158579 h 335"/>
              <a:gd name="T28" fmla="*/ 138403 w 377"/>
              <a:gd name="T29" fmla="*/ 124839 h 335"/>
              <a:gd name="T30" fmla="*/ 148189 w 377"/>
              <a:gd name="T31" fmla="*/ 150144 h 335"/>
              <a:gd name="T32" fmla="*/ 157975 w 377"/>
              <a:gd name="T33" fmla="*/ 249678 h 335"/>
              <a:gd name="T34" fmla="*/ 167761 w 377"/>
              <a:gd name="T35" fmla="*/ 354273 h 335"/>
              <a:gd name="T36" fmla="*/ 177547 w 377"/>
              <a:gd name="T37" fmla="*/ 409945 h 335"/>
              <a:gd name="T38" fmla="*/ 187333 w 377"/>
              <a:gd name="T39" fmla="*/ 438624 h 335"/>
              <a:gd name="T40" fmla="*/ 195721 w 377"/>
              <a:gd name="T41" fmla="*/ 470677 h 335"/>
              <a:gd name="T42" fmla="*/ 205508 w 377"/>
              <a:gd name="T43" fmla="*/ 448746 h 335"/>
              <a:gd name="T44" fmla="*/ 215294 w 377"/>
              <a:gd name="T45" fmla="*/ 303663 h 335"/>
              <a:gd name="T46" fmla="*/ 225080 w 377"/>
              <a:gd name="T47" fmla="*/ 102908 h 335"/>
              <a:gd name="T48" fmla="*/ 234866 w 377"/>
              <a:gd name="T49" fmla="*/ 0 h 335"/>
              <a:gd name="T50" fmla="*/ 243254 w 377"/>
              <a:gd name="T51" fmla="*/ 55671 h 335"/>
              <a:gd name="T52" fmla="*/ 253040 w 377"/>
              <a:gd name="T53" fmla="*/ 183885 h 335"/>
              <a:gd name="T54" fmla="*/ 262826 w 377"/>
              <a:gd name="T55" fmla="*/ 290167 h 335"/>
              <a:gd name="T56" fmla="*/ 272612 w 377"/>
              <a:gd name="T57" fmla="*/ 384639 h 335"/>
              <a:gd name="T58" fmla="*/ 282398 w 377"/>
              <a:gd name="T59" fmla="*/ 482486 h 335"/>
              <a:gd name="T60" fmla="*/ 292184 w 377"/>
              <a:gd name="T61" fmla="*/ 528036 h 335"/>
              <a:gd name="T62" fmla="*/ 300572 w 377"/>
              <a:gd name="T63" fmla="*/ 453807 h 335"/>
              <a:gd name="T64" fmla="*/ 310358 w 377"/>
              <a:gd name="T65" fmla="*/ 295228 h 335"/>
              <a:gd name="T66" fmla="*/ 320144 w 377"/>
              <a:gd name="T67" fmla="*/ 167014 h 335"/>
              <a:gd name="T68" fmla="*/ 329931 w 377"/>
              <a:gd name="T69" fmla="*/ 119778 h 335"/>
              <a:gd name="T70" fmla="*/ 339717 w 377"/>
              <a:gd name="T71" fmla="*/ 128213 h 335"/>
              <a:gd name="T72" fmla="*/ 348105 w 377"/>
              <a:gd name="T73" fmla="*/ 161953 h 335"/>
              <a:gd name="T74" fmla="*/ 357891 w 377"/>
              <a:gd name="T75" fmla="*/ 217625 h 335"/>
              <a:gd name="T76" fmla="*/ 367677 w 377"/>
              <a:gd name="T77" fmla="*/ 285106 h 335"/>
              <a:gd name="T78" fmla="*/ 377463 w 377"/>
              <a:gd name="T79" fmla="*/ 335716 h 335"/>
              <a:gd name="T80" fmla="*/ 387249 w 377"/>
              <a:gd name="T81" fmla="*/ 372830 h 335"/>
              <a:gd name="T82" fmla="*/ 397035 w 377"/>
              <a:gd name="T83" fmla="*/ 416693 h 335"/>
              <a:gd name="T84" fmla="*/ 405423 w 377"/>
              <a:gd name="T85" fmla="*/ 441998 h 335"/>
              <a:gd name="T86" fmla="*/ 415209 w 377"/>
              <a:gd name="T87" fmla="*/ 398136 h 335"/>
              <a:gd name="T88" fmla="*/ 424995 w 377"/>
              <a:gd name="T89" fmla="*/ 290167 h 335"/>
              <a:gd name="T90" fmla="*/ 434781 w 377"/>
              <a:gd name="T91" fmla="*/ 194007 h 335"/>
              <a:gd name="T92" fmla="*/ 444567 w 377"/>
              <a:gd name="T93" fmla="*/ 148457 h 335"/>
              <a:gd name="T94" fmla="*/ 452955 w 377"/>
              <a:gd name="T95" fmla="*/ 118091 h 335"/>
              <a:gd name="T96" fmla="*/ 462742 w 377"/>
              <a:gd name="T97" fmla="*/ 91099 h 335"/>
              <a:gd name="T98" fmla="*/ 472528 w 377"/>
              <a:gd name="T99" fmla="*/ 138335 h 335"/>
              <a:gd name="T100" fmla="*/ 482314 w 377"/>
              <a:gd name="T101" fmla="*/ 307037 h 335"/>
              <a:gd name="T102" fmla="*/ 492100 w 377"/>
              <a:gd name="T103" fmla="*/ 499356 h 335"/>
              <a:gd name="T104" fmla="*/ 501886 w 377"/>
              <a:gd name="T105" fmla="*/ 565150 h 335"/>
              <a:gd name="T106" fmla="*/ 510274 w 377"/>
              <a:gd name="T107" fmla="*/ 482486 h 335"/>
              <a:gd name="T108" fmla="*/ 520060 w 377"/>
              <a:gd name="T109" fmla="*/ 354273 h 3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335">
                <a:moveTo>
                  <a:pt x="0" y="157"/>
                </a:moveTo>
                <a:lnTo>
                  <a:pt x="2" y="139"/>
                </a:lnTo>
                <a:lnTo>
                  <a:pt x="4" y="120"/>
                </a:lnTo>
                <a:lnTo>
                  <a:pt x="6" y="101"/>
                </a:lnTo>
                <a:lnTo>
                  <a:pt x="9" y="81"/>
                </a:lnTo>
                <a:lnTo>
                  <a:pt x="11" y="61"/>
                </a:lnTo>
                <a:lnTo>
                  <a:pt x="13" y="43"/>
                </a:lnTo>
                <a:lnTo>
                  <a:pt x="15" y="30"/>
                </a:lnTo>
                <a:lnTo>
                  <a:pt x="18" y="22"/>
                </a:lnTo>
                <a:lnTo>
                  <a:pt x="20" y="23"/>
                </a:lnTo>
                <a:lnTo>
                  <a:pt x="22" y="32"/>
                </a:lnTo>
                <a:lnTo>
                  <a:pt x="24" y="50"/>
                </a:lnTo>
                <a:lnTo>
                  <a:pt x="27" y="75"/>
                </a:lnTo>
                <a:lnTo>
                  <a:pt x="29" y="106"/>
                </a:lnTo>
                <a:lnTo>
                  <a:pt x="31" y="138"/>
                </a:lnTo>
                <a:lnTo>
                  <a:pt x="34" y="170"/>
                </a:lnTo>
                <a:lnTo>
                  <a:pt x="36" y="199"/>
                </a:lnTo>
                <a:lnTo>
                  <a:pt x="38" y="223"/>
                </a:lnTo>
                <a:lnTo>
                  <a:pt x="40" y="242"/>
                </a:lnTo>
                <a:lnTo>
                  <a:pt x="43" y="255"/>
                </a:lnTo>
                <a:lnTo>
                  <a:pt x="45" y="262"/>
                </a:lnTo>
                <a:lnTo>
                  <a:pt x="47" y="265"/>
                </a:lnTo>
                <a:lnTo>
                  <a:pt x="49" y="264"/>
                </a:lnTo>
                <a:lnTo>
                  <a:pt x="52" y="262"/>
                </a:lnTo>
                <a:lnTo>
                  <a:pt x="54" y="258"/>
                </a:lnTo>
                <a:lnTo>
                  <a:pt x="56" y="252"/>
                </a:lnTo>
                <a:lnTo>
                  <a:pt x="59" y="245"/>
                </a:lnTo>
                <a:lnTo>
                  <a:pt x="61" y="236"/>
                </a:lnTo>
                <a:lnTo>
                  <a:pt x="63" y="226"/>
                </a:lnTo>
                <a:lnTo>
                  <a:pt x="65" y="214"/>
                </a:lnTo>
                <a:lnTo>
                  <a:pt x="68" y="201"/>
                </a:lnTo>
                <a:lnTo>
                  <a:pt x="70" y="188"/>
                </a:lnTo>
                <a:lnTo>
                  <a:pt x="72" y="174"/>
                </a:lnTo>
                <a:lnTo>
                  <a:pt x="74" y="162"/>
                </a:lnTo>
                <a:lnTo>
                  <a:pt x="77" y="151"/>
                </a:lnTo>
                <a:lnTo>
                  <a:pt x="79" y="141"/>
                </a:lnTo>
                <a:lnTo>
                  <a:pt x="81" y="133"/>
                </a:lnTo>
                <a:lnTo>
                  <a:pt x="84" y="126"/>
                </a:lnTo>
                <a:lnTo>
                  <a:pt x="86" y="119"/>
                </a:lnTo>
                <a:lnTo>
                  <a:pt x="88" y="111"/>
                </a:lnTo>
                <a:lnTo>
                  <a:pt x="90" y="103"/>
                </a:lnTo>
                <a:lnTo>
                  <a:pt x="93" y="94"/>
                </a:lnTo>
                <a:lnTo>
                  <a:pt x="95" y="85"/>
                </a:lnTo>
                <a:lnTo>
                  <a:pt x="97" y="78"/>
                </a:lnTo>
                <a:lnTo>
                  <a:pt x="99" y="74"/>
                </a:lnTo>
                <a:lnTo>
                  <a:pt x="102" y="73"/>
                </a:lnTo>
                <a:lnTo>
                  <a:pt x="104" y="79"/>
                </a:lnTo>
                <a:lnTo>
                  <a:pt x="106" y="89"/>
                </a:lnTo>
                <a:lnTo>
                  <a:pt x="109" y="105"/>
                </a:lnTo>
                <a:lnTo>
                  <a:pt x="111" y="125"/>
                </a:lnTo>
                <a:lnTo>
                  <a:pt x="113" y="148"/>
                </a:lnTo>
                <a:lnTo>
                  <a:pt x="115" y="171"/>
                </a:lnTo>
                <a:lnTo>
                  <a:pt x="118" y="192"/>
                </a:lnTo>
                <a:lnTo>
                  <a:pt x="120" y="210"/>
                </a:lnTo>
                <a:lnTo>
                  <a:pt x="122" y="224"/>
                </a:lnTo>
                <a:lnTo>
                  <a:pt x="124" y="235"/>
                </a:lnTo>
                <a:lnTo>
                  <a:pt x="127" y="243"/>
                </a:lnTo>
                <a:lnTo>
                  <a:pt x="129" y="249"/>
                </a:lnTo>
                <a:lnTo>
                  <a:pt x="131" y="254"/>
                </a:lnTo>
                <a:lnTo>
                  <a:pt x="134" y="260"/>
                </a:lnTo>
                <a:lnTo>
                  <a:pt x="136" y="267"/>
                </a:lnTo>
                <a:lnTo>
                  <a:pt x="138" y="274"/>
                </a:lnTo>
                <a:lnTo>
                  <a:pt x="140" y="279"/>
                </a:lnTo>
                <a:lnTo>
                  <a:pt x="143" y="281"/>
                </a:lnTo>
                <a:lnTo>
                  <a:pt x="145" y="277"/>
                </a:lnTo>
                <a:lnTo>
                  <a:pt x="147" y="266"/>
                </a:lnTo>
                <a:lnTo>
                  <a:pt x="149" y="245"/>
                </a:lnTo>
                <a:lnTo>
                  <a:pt x="152" y="216"/>
                </a:lnTo>
                <a:lnTo>
                  <a:pt x="154" y="180"/>
                </a:lnTo>
                <a:lnTo>
                  <a:pt x="156" y="140"/>
                </a:lnTo>
                <a:lnTo>
                  <a:pt x="159" y="99"/>
                </a:lnTo>
                <a:lnTo>
                  <a:pt x="161" y="61"/>
                </a:lnTo>
                <a:lnTo>
                  <a:pt x="163" y="30"/>
                </a:lnTo>
                <a:lnTo>
                  <a:pt x="165" y="9"/>
                </a:lnTo>
                <a:lnTo>
                  <a:pt x="168" y="0"/>
                </a:lnTo>
                <a:lnTo>
                  <a:pt x="170" y="1"/>
                </a:lnTo>
                <a:lnTo>
                  <a:pt x="172" y="13"/>
                </a:lnTo>
                <a:lnTo>
                  <a:pt x="174" y="33"/>
                </a:lnTo>
                <a:lnTo>
                  <a:pt x="177" y="57"/>
                </a:lnTo>
                <a:lnTo>
                  <a:pt x="179" y="83"/>
                </a:lnTo>
                <a:lnTo>
                  <a:pt x="181" y="109"/>
                </a:lnTo>
                <a:lnTo>
                  <a:pt x="184" y="132"/>
                </a:lnTo>
                <a:lnTo>
                  <a:pt x="186" y="153"/>
                </a:lnTo>
                <a:lnTo>
                  <a:pt x="188" y="172"/>
                </a:lnTo>
                <a:lnTo>
                  <a:pt x="190" y="190"/>
                </a:lnTo>
                <a:lnTo>
                  <a:pt x="193" y="209"/>
                </a:lnTo>
                <a:lnTo>
                  <a:pt x="195" y="228"/>
                </a:lnTo>
                <a:lnTo>
                  <a:pt x="197" y="247"/>
                </a:lnTo>
                <a:lnTo>
                  <a:pt x="199" y="267"/>
                </a:lnTo>
                <a:lnTo>
                  <a:pt x="202" y="286"/>
                </a:lnTo>
                <a:lnTo>
                  <a:pt x="204" y="301"/>
                </a:lnTo>
                <a:lnTo>
                  <a:pt x="206" y="311"/>
                </a:lnTo>
                <a:lnTo>
                  <a:pt x="209" y="313"/>
                </a:lnTo>
                <a:lnTo>
                  <a:pt x="211" y="307"/>
                </a:lnTo>
                <a:lnTo>
                  <a:pt x="213" y="292"/>
                </a:lnTo>
                <a:lnTo>
                  <a:pt x="215" y="269"/>
                </a:lnTo>
                <a:lnTo>
                  <a:pt x="218" y="240"/>
                </a:lnTo>
                <a:lnTo>
                  <a:pt x="220" y="208"/>
                </a:lnTo>
                <a:lnTo>
                  <a:pt x="222" y="175"/>
                </a:lnTo>
                <a:lnTo>
                  <a:pt x="224" y="145"/>
                </a:lnTo>
                <a:lnTo>
                  <a:pt x="227" y="119"/>
                </a:lnTo>
                <a:lnTo>
                  <a:pt x="229" y="99"/>
                </a:lnTo>
                <a:lnTo>
                  <a:pt x="231" y="84"/>
                </a:lnTo>
                <a:lnTo>
                  <a:pt x="234" y="75"/>
                </a:lnTo>
                <a:lnTo>
                  <a:pt x="236" y="71"/>
                </a:lnTo>
                <a:lnTo>
                  <a:pt x="238" y="70"/>
                </a:lnTo>
                <a:lnTo>
                  <a:pt x="240" y="72"/>
                </a:lnTo>
                <a:lnTo>
                  <a:pt x="243" y="76"/>
                </a:lnTo>
                <a:lnTo>
                  <a:pt x="245" y="81"/>
                </a:lnTo>
                <a:lnTo>
                  <a:pt x="247" y="88"/>
                </a:lnTo>
                <a:lnTo>
                  <a:pt x="249" y="96"/>
                </a:lnTo>
                <a:lnTo>
                  <a:pt x="252" y="105"/>
                </a:lnTo>
                <a:lnTo>
                  <a:pt x="254" y="117"/>
                </a:lnTo>
                <a:lnTo>
                  <a:pt x="256" y="129"/>
                </a:lnTo>
                <a:lnTo>
                  <a:pt x="259" y="143"/>
                </a:lnTo>
                <a:lnTo>
                  <a:pt x="261" y="156"/>
                </a:lnTo>
                <a:lnTo>
                  <a:pt x="263" y="169"/>
                </a:lnTo>
                <a:lnTo>
                  <a:pt x="265" y="181"/>
                </a:lnTo>
                <a:lnTo>
                  <a:pt x="268" y="191"/>
                </a:lnTo>
                <a:lnTo>
                  <a:pt x="270" y="199"/>
                </a:lnTo>
                <a:lnTo>
                  <a:pt x="272" y="207"/>
                </a:lnTo>
                <a:lnTo>
                  <a:pt x="274" y="214"/>
                </a:lnTo>
                <a:lnTo>
                  <a:pt x="277" y="221"/>
                </a:lnTo>
                <a:lnTo>
                  <a:pt x="279" y="229"/>
                </a:lnTo>
                <a:lnTo>
                  <a:pt x="281" y="238"/>
                </a:lnTo>
                <a:lnTo>
                  <a:pt x="284" y="247"/>
                </a:lnTo>
                <a:lnTo>
                  <a:pt x="286" y="255"/>
                </a:lnTo>
                <a:lnTo>
                  <a:pt x="288" y="260"/>
                </a:lnTo>
                <a:lnTo>
                  <a:pt x="290" y="262"/>
                </a:lnTo>
                <a:lnTo>
                  <a:pt x="293" y="259"/>
                </a:lnTo>
                <a:lnTo>
                  <a:pt x="295" y="250"/>
                </a:lnTo>
                <a:lnTo>
                  <a:pt x="297" y="236"/>
                </a:lnTo>
                <a:lnTo>
                  <a:pt x="299" y="217"/>
                </a:lnTo>
                <a:lnTo>
                  <a:pt x="302" y="195"/>
                </a:lnTo>
                <a:lnTo>
                  <a:pt x="304" y="172"/>
                </a:lnTo>
                <a:lnTo>
                  <a:pt x="306" y="150"/>
                </a:lnTo>
                <a:lnTo>
                  <a:pt x="309" y="130"/>
                </a:lnTo>
                <a:lnTo>
                  <a:pt x="311" y="115"/>
                </a:lnTo>
                <a:lnTo>
                  <a:pt x="313" y="103"/>
                </a:lnTo>
                <a:lnTo>
                  <a:pt x="315" y="95"/>
                </a:lnTo>
                <a:lnTo>
                  <a:pt x="318" y="88"/>
                </a:lnTo>
                <a:lnTo>
                  <a:pt x="320" y="83"/>
                </a:lnTo>
                <a:lnTo>
                  <a:pt x="322" y="77"/>
                </a:lnTo>
                <a:lnTo>
                  <a:pt x="324" y="70"/>
                </a:lnTo>
                <a:lnTo>
                  <a:pt x="327" y="63"/>
                </a:lnTo>
                <a:lnTo>
                  <a:pt x="329" y="57"/>
                </a:lnTo>
                <a:lnTo>
                  <a:pt x="331" y="54"/>
                </a:lnTo>
                <a:lnTo>
                  <a:pt x="334" y="55"/>
                </a:lnTo>
                <a:lnTo>
                  <a:pt x="336" y="64"/>
                </a:lnTo>
                <a:lnTo>
                  <a:pt x="338" y="82"/>
                </a:lnTo>
                <a:lnTo>
                  <a:pt x="340" y="108"/>
                </a:lnTo>
                <a:lnTo>
                  <a:pt x="343" y="142"/>
                </a:lnTo>
                <a:lnTo>
                  <a:pt x="345" y="182"/>
                </a:lnTo>
                <a:lnTo>
                  <a:pt x="347" y="223"/>
                </a:lnTo>
                <a:lnTo>
                  <a:pt x="349" y="262"/>
                </a:lnTo>
                <a:lnTo>
                  <a:pt x="352" y="296"/>
                </a:lnTo>
                <a:lnTo>
                  <a:pt x="354" y="320"/>
                </a:lnTo>
                <a:lnTo>
                  <a:pt x="356" y="333"/>
                </a:lnTo>
                <a:lnTo>
                  <a:pt x="359" y="335"/>
                </a:lnTo>
                <a:lnTo>
                  <a:pt x="361" y="327"/>
                </a:lnTo>
                <a:lnTo>
                  <a:pt x="363" y="309"/>
                </a:lnTo>
                <a:lnTo>
                  <a:pt x="365" y="286"/>
                </a:lnTo>
                <a:lnTo>
                  <a:pt x="368" y="261"/>
                </a:lnTo>
                <a:lnTo>
                  <a:pt x="370" y="235"/>
                </a:lnTo>
                <a:lnTo>
                  <a:pt x="372" y="210"/>
                </a:lnTo>
                <a:lnTo>
                  <a:pt x="374" y="188"/>
                </a:lnTo>
                <a:lnTo>
                  <a:pt x="377" y="169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1249857" y="1649698"/>
            <a:ext cx="395288" cy="381000"/>
          </a:xfrm>
          <a:custGeom>
            <a:avLst/>
            <a:gdLst>
              <a:gd name="T0" fmla="*/ 5592 w 377"/>
              <a:gd name="T1" fmla="*/ 234591 h 301"/>
              <a:gd name="T2" fmla="*/ 15378 w 377"/>
              <a:gd name="T3" fmla="*/ 205900 h 301"/>
              <a:gd name="T4" fmla="*/ 25164 w 377"/>
              <a:gd name="T5" fmla="*/ 178897 h 301"/>
              <a:gd name="T6" fmla="*/ 33552 w 377"/>
              <a:gd name="T7" fmla="*/ 151894 h 301"/>
              <a:gd name="T8" fmla="*/ 43338 w 377"/>
              <a:gd name="T9" fmla="*/ 126578 h 301"/>
              <a:gd name="T10" fmla="*/ 53124 w 377"/>
              <a:gd name="T11" fmla="*/ 102950 h 301"/>
              <a:gd name="T12" fmla="*/ 62910 w 377"/>
              <a:gd name="T13" fmla="*/ 79322 h 301"/>
              <a:gd name="T14" fmla="*/ 72697 w 377"/>
              <a:gd name="T15" fmla="*/ 60757 h 301"/>
              <a:gd name="T16" fmla="*/ 82483 w 377"/>
              <a:gd name="T17" fmla="*/ 43880 h 301"/>
              <a:gd name="T18" fmla="*/ 90871 w 377"/>
              <a:gd name="T19" fmla="*/ 28691 h 301"/>
              <a:gd name="T20" fmla="*/ 100657 w 377"/>
              <a:gd name="T21" fmla="*/ 16877 h 301"/>
              <a:gd name="T22" fmla="*/ 110443 w 377"/>
              <a:gd name="T23" fmla="*/ 8439 h 301"/>
              <a:gd name="T24" fmla="*/ 120229 w 377"/>
              <a:gd name="T25" fmla="*/ 1688 h 301"/>
              <a:gd name="T26" fmla="*/ 130015 w 377"/>
              <a:gd name="T27" fmla="*/ 0 h 301"/>
              <a:gd name="T28" fmla="*/ 138403 w 377"/>
              <a:gd name="T29" fmla="*/ 1688 h 301"/>
              <a:gd name="T30" fmla="*/ 148189 w 377"/>
              <a:gd name="T31" fmla="*/ 5063 h 301"/>
              <a:gd name="T32" fmla="*/ 157975 w 377"/>
              <a:gd name="T33" fmla="*/ 11814 h 301"/>
              <a:gd name="T34" fmla="*/ 167761 w 377"/>
              <a:gd name="T35" fmla="*/ 23628 h 301"/>
              <a:gd name="T36" fmla="*/ 177547 w 377"/>
              <a:gd name="T37" fmla="*/ 35442 h 301"/>
              <a:gd name="T38" fmla="*/ 187333 w 377"/>
              <a:gd name="T39" fmla="*/ 52319 h 301"/>
              <a:gd name="T40" fmla="*/ 195721 w 377"/>
              <a:gd name="T41" fmla="*/ 70884 h 301"/>
              <a:gd name="T42" fmla="*/ 205508 w 377"/>
              <a:gd name="T43" fmla="*/ 92824 h 301"/>
              <a:gd name="T44" fmla="*/ 215294 w 377"/>
              <a:gd name="T45" fmla="*/ 114764 h 301"/>
              <a:gd name="T46" fmla="*/ 225080 w 377"/>
              <a:gd name="T47" fmla="*/ 140080 h 301"/>
              <a:gd name="T48" fmla="*/ 234866 w 377"/>
              <a:gd name="T49" fmla="*/ 167083 h 301"/>
              <a:gd name="T50" fmla="*/ 243254 w 377"/>
              <a:gd name="T51" fmla="*/ 194086 h 301"/>
              <a:gd name="T52" fmla="*/ 253040 w 377"/>
              <a:gd name="T53" fmla="*/ 222777 h 301"/>
              <a:gd name="T54" fmla="*/ 262826 w 377"/>
              <a:gd name="T55" fmla="*/ 251468 h 301"/>
              <a:gd name="T56" fmla="*/ 272612 w 377"/>
              <a:gd name="T57" fmla="*/ 280159 h 301"/>
              <a:gd name="T58" fmla="*/ 282398 w 377"/>
              <a:gd name="T59" fmla="*/ 307163 h 301"/>
              <a:gd name="T60" fmla="*/ 292184 w 377"/>
              <a:gd name="T61" fmla="*/ 335854 h 301"/>
              <a:gd name="T62" fmla="*/ 300572 w 377"/>
              <a:gd name="T63" fmla="*/ 362857 h 301"/>
              <a:gd name="T64" fmla="*/ 310358 w 377"/>
              <a:gd name="T65" fmla="*/ 388173 h 301"/>
              <a:gd name="T66" fmla="*/ 320144 w 377"/>
              <a:gd name="T67" fmla="*/ 410113 h 301"/>
              <a:gd name="T68" fmla="*/ 329931 w 377"/>
              <a:gd name="T69" fmla="*/ 432053 h 301"/>
              <a:gd name="T70" fmla="*/ 339717 w 377"/>
              <a:gd name="T71" fmla="*/ 452306 h 301"/>
              <a:gd name="T72" fmla="*/ 348105 w 377"/>
              <a:gd name="T73" fmla="*/ 469183 h 301"/>
              <a:gd name="T74" fmla="*/ 357891 w 377"/>
              <a:gd name="T75" fmla="*/ 482684 h 301"/>
              <a:gd name="T76" fmla="*/ 367677 w 377"/>
              <a:gd name="T77" fmla="*/ 492811 h 301"/>
              <a:gd name="T78" fmla="*/ 377463 w 377"/>
              <a:gd name="T79" fmla="*/ 501249 h 301"/>
              <a:gd name="T80" fmla="*/ 387249 w 377"/>
              <a:gd name="T81" fmla="*/ 506312 h 301"/>
              <a:gd name="T82" fmla="*/ 397035 w 377"/>
              <a:gd name="T83" fmla="*/ 508000 h 301"/>
              <a:gd name="T84" fmla="*/ 405423 w 377"/>
              <a:gd name="T85" fmla="*/ 506312 h 301"/>
              <a:gd name="T86" fmla="*/ 415209 w 377"/>
              <a:gd name="T87" fmla="*/ 501249 h 301"/>
              <a:gd name="T88" fmla="*/ 424995 w 377"/>
              <a:gd name="T89" fmla="*/ 492811 h 301"/>
              <a:gd name="T90" fmla="*/ 434781 w 377"/>
              <a:gd name="T91" fmla="*/ 482684 h 301"/>
              <a:gd name="T92" fmla="*/ 444567 w 377"/>
              <a:gd name="T93" fmla="*/ 469183 h 301"/>
              <a:gd name="T94" fmla="*/ 452955 w 377"/>
              <a:gd name="T95" fmla="*/ 452306 h 301"/>
              <a:gd name="T96" fmla="*/ 462742 w 377"/>
              <a:gd name="T97" fmla="*/ 432053 h 301"/>
              <a:gd name="T98" fmla="*/ 472528 w 377"/>
              <a:gd name="T99" fmla="*/ 410113 h 301"/>
              <a:gd name="T100" fmla="*/ 482314 w 377"/>
              <a:gd name="T101" fmla="*/ 388173 h 301"/>
              <a:gd name="T102" fmla="*/ 492100 w 377"/>
              <a:gd name="T103" fmla="*/ 362857 h 301"/>
              <a:gd name="T104" fmla="*/ 501886 w 377"/>
              <a:gd name="T105" fmla="*/ 335854 h 301"/>
              <a:gd name="T106" fmla="*/ 510274 w 377"/>
              <a:gd name="T107" fmla="*/ 307163 h 301"/>
              <a:gd name="T108" fmla="*/ 520060 w 377"/>
              <a:gd name="T109" fmla="*/ 280159 h 3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301">
                <a:moveTo>
                  <a:pt x="0" y="151"/>
                </a:moveTo>
                <a:lnTo>
                  <a:pt x="2" y="145"/>
                </a:lnTo>
                <a:lnTo>
                  <a:pt x="4" y="139"/>
                </a:lnTo>
                <a:lnTo>
                  <a:pt x="6" y="134"/>
                </a:lnTo>
                <a:lnTo>
                  <a:pt x="9" y="128"/>
                </a:lnTo>
                <a:lnTo>
                  <a:pt x="11" y="122"/>
                </a:lnTo>
                <a:lnTo>
                  <a:pt x="13" y="117"/>
                </a:lnTo>
                <a:lnTo>
                  <a:pt x="15" y="111"/>
                </a:lnTo>
                <a:lnTo>
                  <a:pt x="18" y="106"/>
                </a:lnTo>
                <a:lnTo>
                  <a:pt x="20" y="100"/>
                </a:lnTo>
                <a:lnTo>
                  <a:pt x="22" y="95"/>
                </a:lnTo>
                <a:lnTo>
                  <a:pt x="24" y="90"/>
                </a:lnTo>
                <a:lnTo>
                  <a:pt x="27" y="85"/>
                </a:lnTo>
                <a:lnTo>
                  <a:pt x="29" y="80"/>
                </a:lnTo>
                <a:lnTo>
                  <a:pt x="31" y="75"/>
                </a:lnTo>
                <a:lnTo>
                  <a:pt x="34" y="70"/>
                </a:lnTo>
                <a:lnTo>
                  <a:pt x="36" y="65"/>
                </a:lnTo>
                <a:lnTo>
                  <a:pt x="38" y="61"/>
                </a:lnTo>
                <a:lnTo>
                  <a:pt x="40" y="56"/>
                </a:lnTo>
                <a:lnTo>
                  <a:pt x="43" y="52"/>
                </a:lnTo>
                <a:lnTo>
                  <a:pt x="45" y="47"/>
                </a:lnTo>
                <a:lnTo>
                  <a:pt x="47" y="43"/>
                </a:lnTo>
                <a:lnTo>
                  <a:pt x="49" y="40"/>
                </a:lnTo>
                <a:lnTo>
                  <a:pt x="52" y="36"/>
                </a:lnTo>
                <a:lnTo>
                  <a:pt x="54" y="32"/>
                </a:lnTo>
                <a:lnTo>
                  <a:pt x="56" y="29"/>
                </a:lnTo>
                <a:lnTo>
                  <a:pt x="59" y="26"/>
                </a:lnTo>
                <a:lnTo>
                  <a:pt x="61" y="22"/>
                </a:lnTo>
                <a:lnTo>
                  <a:pt x="63" y="20"/>
                </a:lnTo>
                <a:lnTo>
                  <a:pt x="65" y="17"/>
                </a:lnTo>
                <a:lnTo>
                  <a:pt x="68" y="14"/>
                </a:lnTo>
                <a:lnTo>
                  <a:pt x="70" y="12"/>
                </a:lnTo>
                <a:lnTo>
                  <a:pt x="72" y="10"/>
                </a:lnTo>
                <a:lnTo>
                  <a:pt x="74" y="8"/>
                </a:lnTo>
                <a:lnTo>
                  <a:pt x="77" y="6"/>
                </a:lnTo>
                <a:lnTo>
                  <a:pt x="79" y="5"/>
                </a:lnTo>
                <a:lnTo>
                  <a:pt x="81" y="3"/>
                </a:lnTo>
                <a:lnTo>
                  <a:pt x="84" y="2"/>
                </a:lnTo>
                <a:lnTo>
                  <a:pt x="86" y="1"/>
                </a:lnTo>
                <a:lnTo>
                  <a:pt x="88" y="1"/>
                </a:lnTo>
                <a:lnTo>
                  <a:pt x="90" y="0"/>
                </a:lnTo>
                <a:lnTo>
                  <a:pt x="93" y="0"/>
                </a:lnTo>
                <a:lnTo>
                  <a:pt x="95" y="0"/>
                </a:lnTo>
                <a:lnTo>
                  <a:pt x="97" y="0"/>
                </a:lnTo>
                <a:lnTo>
                  <a:pt x="99" y="1"/>
                </a:lnTo>
                <a:lnTo>
                  <a:pt x="102" y="1"/>
                </a:lnTo>
                <a:lnTo>
                  <a:pt x="104" y="2"/>
                </a:lnTo>
                <a:lnTo>
                  <a:pt x="106" y="3"/>
                </a:lnTo>
                <a:lnTo>
                  <a:pt x="109" y="4"/>
                </a:lnTo>
                <a:lnTo>
                  <a:pt x="111" y="6"/>
                </a:lnTo>
                <a:lnTo>
                  <a:pt x="113" y="7"/>
                </a:lnTo>
                <a:lnTo>
                  <a:pt x="115" y="9"/>
                </a:lnTo>
                <a:lnTo>
                  <a:pt x="118" y="11"/>
                </a:lnTo>
                <a:lnTo>
                  <a:pt x="120" y="14"/>
                </a:lnTo>
                <a:lnTo>
                  <a:pt x="122" y="16"/>
                </a:lnTo>
                <a:lnTo>
                  <a:pt x="124" y="19"/>
                </a:lnTo>
                <a:lnTo>
                  <a:pt x="127" y="21"/>
                </a:lnTo>
                <a:lnTo>
                  <a:pt x="129" y="24"/>
                </a:lnTo>
                <a:lnTo>
                  <a:pt x="131" y="28"/>
                </a:lnTo>
                <a:lnTo>
                  <a:pt x="134" y="31"/>
                </a:lnTo>
                <a:lnTo>
                  <a:pt x="136" y="35"/>
                </a:lnTo>
                <a:lnTo>
                  <a:pt x="138" y="38"/>
                </a:lnTo>
                <a:lnTo>
                  <a:pt x="140" y="42"/>
                </a:lnTo>
                <a:lnTo>
                  <a:pt x="143" y="46"/>
                </a:lnTo>
                <a:lnTo>
                  <a:pt x="145" y="50"/>
                </a:lnTo>
                <a:lnTo>
                  <a:pt x="147" y="55"/>
                </a:lnTo>
                <a:lnTo>
                  <a:pt x="149" y="59"/>
                </a:lnTo>
                <a:lnTo>
                  <a:pt x="152" y="64"/>
                </a:lnTo>
                <a:lnTo>
                  <a:pt x="154" y="68"/>
                </a:lnTo>
                <a:lnTo>
                  <a:pt x="156" y="73"/>
                </a:lnTo>
                <a:lnTo>
                  <a:pt x="159" y="78"/>
                </a:lnTo>
                <a:lnTo>
                  <a:pt x="161" y="83"/>
                </a:lnTo>
                <a:lnTo>
                  <a:pt x="163" y="88"/>
                </a:lnTo>
                <a:lnTo>
                  <a:pt x="165" y="93"/>
                </a:lnTo>
                <a:lnTo>
                  <a:pt x="168" y="99"/>
                </a:lnTo>
                <a:lnTo>
                  <a:pt x="170" y="104"/>
                </a:lnTo>
                <a:lnTo>
                  <a:pt x="172" y="109"/>
                </a:lnTo>
                <a:lnTo>
                  <a:pt x="174" y="115"/>
                </a:lnTo>
                <a:lnTo>
                  <a:pt x="177" y="120"/>
                </a:lnTo>
                <a:lnTo>
                  <a:pt x="179" y="126"/>
                </a:lnTo>
                <a:lnTo>
                  <a:pt x="181" y="132"/>
                </a:lnTo>
                <a:lnTo>
                  <a:pt x="184" y="137"/>
                </a:lnTo>
                <a:lnTo>
                  <a:pt x="186" y="143"/>
                </a:lnTo>
                <a:lnTo>
                  <a:pt x="188" y="149"/>
                </a:lnTo>
                <a:lnTo>
                  <a:pt x="190" y="154"/>
                </a:lnTo>
                <a:lnTo>
                  <a:pt x="193" y="160"/>
                </a:lnTo>
                <a:lnTo>
                  <a:pt x="195" y="166"/>
                </a:lnTo>
                <a:lnTo>
                  <a:pt x="197" y="171"/>
                </a:lnTo>
                <a:lnTo>
                  <a:pt x="199" y="177"/>
                </a:lnTo>
                <a:lnTo>
                  <a:pt x="202" y="182"/>
                </a:lnTo>
                <a:lnTo>
                  <a:pt x="204" y="188"/>
                </a:lnTo>
                <a:lnTo>
                  <a:pt x="206" y="193"/>
                </a:lnTo>
                <a:lnTo>
                  <a:pt x="209" y="199"/>
                </a:lnTo>
                <a:lnTo>
                  <a:pt x="211" y="204"/>
                </a:lnTo>
                <a:lnTo>
                  <a:pt x="213" y="209"/>
                </a:lnTo>
                <a:lnTo>
                  <a:pt x="215" y="215"/>
                </a:lnTo>
                <a:lnTo>
                  <a:pt x="218" y="220"/>
                </a:lnTo>
                <a:lnTo>
                  <a:pt x="220" y="225"/>
                </a:lnTo>
                <a:lnTo>
                  <a:pt x="222" y="230"/>
                </a:lnTo>
                <a:lnTo>
                  <a:pt x="224" y="234"/>
                </a:lnTo>
                <a:lnTo>
                  <a:pt x="227" y="239"/>
                </a:lnTo>
                <a:lnTo>
                  <a:pt x="229" y="243"/>
                </a:lnTo>
                <a:lnTo>
                  <a:pt x="231" y="248"/>
                </a:lnTo>
                <a:lnTo>
                  <a:pt x="234" y="252"/>
                </a:lnTo>
                <a:lnTo>
                  <a:pt x="236" y="256"/>
                </a:lnTo>
                <a:lnTo>
                  <a:pt x="238" y="260"/>
                </a:lnTo>
                <a:lnTo>
                  <a:pt x="240" y="264"/>
                </a:lnTo>
                <a:lnTo>
                  <a:pt x="243" y="268"/>
                </a:lnTo>
                <a:lnTo>
                  <a:pt x="245" y="271"/>
                </a:lnTo>
                <a:lnTo>
                  <a:pt x="247" y="274"/>
                </a:lnTo>
                <a:lnTo>
                  <a:pt x="249" y="278"/>
                </a:lnTo>
                <a:lnTo>
                  <a:pt x="252" y="280"/>
                </a:lnTo>
                <a:lnTo>
                  <a:pt x="254" y="283"/>
                </a:lnTo>
                <a:lnTo>
                  <a:pt x="256" y="286"/>
                </a:lnTo>
                <a:lnTo>
                  <a:pt x="259" y="288"/>
                </a:lnTo>
                <a:lnTo>
                  <a:pt x="261" y="290"/>
                </a:lnTo>
                <a:lnTo>
                  <a:pt x="263" y="292"/>
                </a:lnTo>
                <a:lnTo>
                  <a:pt x="265" y="294"/>
                </a:lnTo>
                <a:lnTo>
                  <a:pt x="268" y="296"/>
                </a:lnTo>
                <a:lnTo>
                  <a:pt x="270" y="297"/>
                </a:lnTo>
                <a:lnTo>
                  <a:pt x="272" y="298"/>
                </a:lnTo>
                <a:lnTo>
                  <a:pt x="274" y="299"/>
                </a:lnTo>
                <a:lnTo>
                  <a:pt x="277" y="300"/>
                </a:lnTo>
                <a:lnTo>
                  <a:pt x="279" y="301"/>
                </a:lnTo>
                <a:lnTo>
                  <a:pt x="281" y="301"/>
                </a:lnTo>
                <a:lnTo>
                  <a:pt x="284" y="301"/>
                </a:lnTo>
                <a:lnTo>
                  <a:pt x="286" y="301"/>
                </a:lnTo>
                <a:lnTo>
                  <a:pt x="288" y="301"/>
                </a:lnTo>
                <a:lnTo>
                  <a:pt x="290" y="300"/>
                </a:lnTo>
                <a:lnTo>
                  <a:pt x="293" y="299"/>
                </a:lnTo>
                <a:lnTo>
                  <a:pt x="295" y="298"/>
                </a:lnTo>
                <a:lnTo>
                  <a:pt x="297" y="297"/>
                </a:lnTo>
                <a:lnTo>
                  <a:pt x="299" y="296"/>
                </a:lnTo>
                <a:lnTo>
                  <a:pt x="302" y="294"/>
                </a:lnTo>
                <a:lnTo>
                  <a:pt x="304" y="292"/>
                </a:lnTo>
                <a:lnTo>
                  <a:pt x="306" y="290"/>
                </a:lnTo>
                <a:lnTo>
                  <a:pt x="309" y="288"/>
                </a:lnTo>
                <a:lnTo>
                  <a:pt x="311" y="286"/>
                </a:lnTo>
                <a:lnTo>
                  <a:pt x="313" y="283"/>
                </a:lnTo>
                <a:lnTo>
                  <a:pt x="315" y="280"/>
                </a:lnTo>
                <a:lnTo>
                  <a:pt x="318" y="278"/>
                </a:lnTo>
                <a:lnTo>
                  <a:pt x="320" y="274"/>
                </a:lnTo>
                <a:lnTo>
                  <a:pt x="322" y="271"/>
                </a:lnTo>
                <a:lnTo>
                  <a:pt x="324" y="268"/>
                </a:lnTo>
                <a:lnTo>
                  <a:pt x="327" y="264"/>
                </a:lnTo>
                <a:lnTo>
                  <a:pt x="329" y="260"/>
                </a:lnTo>
                <a:lnTo>
                  <a:pt x="331" y="256"/>
                </a:lnTo>
                <a:lnTo>
                  <a:pt x="334" y="252"/>
                </a:lnTo>
                <a:lnTo>
                  <a:pt x="336" y="248"/>
                </a:lnTo>
                <a:lnTo>
                  <a:pt x="338" y="243"/>
                </a:lnTo>
                <a:lnTo>
                  <a:pt x="340" y="239"/>
                </a:lnTo>
                <a:lnTo>
                  <a:pt x="343" y="234"/>
                </a:lnTo>
                <a:lnTo>
                  <a:pt x="345" y="230"/>
                </a:lnTo>
                <a:lnTo>
                  <a:pt x="347" y="225"/>
                </a:lnTo>
                <a:lnTo>
                  <a:pt x="349" y="220"/>
                </a:lnTo>
                <a:lnTo>
                  <a:pt x="352" y="215"/>
                </a:lnTo>
                <a:lnTo>
                  <a:pt x="354" y="209"/>
                </a:lnTo>
                <a:lnTo>
                  <a:pt x="356" y="204"/>
                </a:lnTo>
                <a:lnTo>
                  <a:pt x="359" y="199"/>
                </a:lnTo>
                <a:lnTo>
                  <a:pt x="361" y="193"/>
                </a:lnTo>
                <a:lnTo>
                  <a:pt x="363" y="188"/>
                </a:lnTo>
                <a:lnTo>
                  <a:pt x="365" y="182"/>
                </a:lnTo>
                <a:lnTo>
                  <a:pt x="368" y="177"/>
                </a:lnTo>
                <a:lnTo>
                  <a:pt x="370" y="171"/>
                </a:lnTo>
                <a:lnTo>
                  <a:pt x="372" y="166"/>
                </a:lnTo>
                <a:lnTo>
                  <a:pt x="374" y="160"/>
                </a:lnTo>
                <a:lnTo>
                  <a:pt x="377" y="154"/>
                </a:lnTo>
              </a:path>
            </a:pathLst>
          </a:custGeom>
          <a:noFill/>
          <a:ln w="1588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Freeform 35"/>
          <p:cNvSpPr>
            <a:spLocks/>
          </p:cNvSpPr>
          <p:nvPr/>
        </p:nvSpPr>
        <p:spPr bwMode="auto">
          <a:xfrm>
            <a:off x="2732451" y="2175475"/>
            <a:ext cx="395288" cy="390525"/>
          </a:xfrm>
          <a:custGeom>
            <a:avLst/>
            <a:gdLst>
              <a:gd name="T0" fmla="*/ 5592 w 377"/>
              <a:gd name="T1" fmla="*/ 267933 h 309"/>
              <a:gd name="T2" fmla="*/ 15378 w 377"/>
              <a:gd name="T3" fmla="*/ 272988 h 309"/>
              <a:gd name="T4" fmla="*/ 25164 w 377"/>
              <a:gd name="T5" fmla="*/ 266248 h 309"/>
              <a:gd name="T6" fmla="*/ 33552 w 377"/>
              <a:gd name="T7" fmla="*/ 224120 h 309"/>
              <a:gd name="T8" fmla="*/ 43338 w 377"/>
              <a:gd name="T9" fmla="*/ 149975 h 309"/>
              <a:gd name="T10" fmla="*/ 53124 w 377"/>
              <a:gd name="T11" fmla="*/ 77515 h 309"/>
              <a:gd name="T12" fmla="*/ 62910 w 377"/>
              <a:gd name="T13" fmla="*/ 33702 h 309"/>
              <a:gd name="T14" fmla="*/ 72697 w 377"/>
              <a:gd name="T15" fmla="*/ 13481 h 309"/>
              <a:gd name="T16" fmla="*/ 82483 w 377"/>
              <a:gd name="T17" fmla="*/ 6740 h 309"/>
              <a:gd name="T18" fmla="*/ 90871 w 377"/>
              <a:gd name="T19" fmla="*/ 8426 h 309"/>
              <a:gd name="T20" fmla="*/ 100657 w 377"/>
              <a:gd name="T21" fmla="*/ 20221 h 309"/>
              <a:gd name="T22" fmla="*/ 110443 w 377"/>
              <a:gd name="T23" fmla="*/ 28647 h 309"/>
              <a:gd name="T24" fmla="*/ 120229 w 377"/>
              <a:gd name="T25" fmla="*/ 37072 h 309"/>
              <a:gd name="T26" fmla="*/ 130015 w 377"/>
              <a:gd name="T27" fmla="*/ 48868 h 309"/>
              <a:gd name="T28" fmla="*/ 138403 w 377"/>
              <a:gd name="T29" fmla="*/ 60664 h 309"/>
              <a:gd name="T30" fmla="*/ 148189 w 377"/>
              <a:gd name="T31" fmla="*/ 55609 h 309"/>
              <a:gd name="T32" fmla="*/ 157975 w 377"/>
              <a:gd name="T33" fmla="*/ 30332 h 309"/>
              <a:gd name="T34" fmla="*/ 167761 w 377"/>
              <a:gd name="T35" fmla="*/ 5055 h 309"/>
              <a:gd name="T36" fmla="*/ 177547 w 377"/>
              <a:gd name="T37" fmla="*/ 0 h 309"/>
              <a:gd name="T38" fmla="*/ 187333 w 377"/>
              <a:gd name="T39" fmla="*/ 6740 h 309"/>
              <a:gd name="T40" fmla="*/ 195721 w 377"/>
              <a:gd name="T41" fmla="*/ 15166 h 309"/>
              <a:gd name="T42" fmla="*/ 205508 w 377"/>
              <a:gd name="T43" fmla="*/ 43813 h 309"/>
              <a:gd name="T44" fmla="*/ 215294 w 377"/>
              <a:gd name="T45" fmla="*/ 114588 h 309"/>
              <a:gd name="T46" fmla="*/ 225080 w 377"/>
              <a:gd name="T47" fmla="*/ 207269 h 309"/>
              <a:gd name="T48" fmla="*/ 234866 w 377"/>
              <a:gd name="T49" fmla="*/ 267933 h 309"/>
              <a:gd name="T50" fmla="*/ 243254 w 377"/>
              <a:gd name="T51" fmla="*/ 276359 h 309"/>
              <a:gd name="T52" fmla="*/ 253040 w 377"/>
              <a:gd name="T53" fmla="*/ 261193 h 309"/>
              <a:gd name="T54" fmla="*/ 262826 w 377"/>
              <a:gd name="T55" fmla="*/ 254452 h 309"/>
              <a:gd name="T56" fmla="*/ 272612 w 377"/>
              <a:gd name="T57" fmla="*/ 252767 h 309"/>
              <a:gd name="T58" fmla="*/ 282398 w 377"/>
              <a:gd name="T59" fmla="*/ 247712 h 309"/>
              <a:gd name="T60" fmla="*/ 292184 w 377"/>
              <a:gd name="T61" fmla="*/ 259507 h 309"/>
              <a:gd name="T62" fmla="*/ 300572 w 377"/>
              <a:gd name="T63" fmla="*/ 311746 h 309"/>
              <a:gd name="T64" fmla="*/ 310358 w 377"/>
              <a:gd name="T65" fmla="*/ 389261 h 309"/>
              <a:gd name="T66" fmla="*/ 320144 w 377"/>
              <a:gd name="T67" fmla="*/ 454981 h 309"/>
              <a:gd name="T68" fmla="*/ 329931 w 377"/>
              <a:gd name="T69" fmla="*/ 492053 h 309"/>
              <a:gd name="T70" fmla="*/ 339717 w 377"/>
              <a:gd name="T71" fmla="*/ 508904 h 309"/>
              <a:gd name="T72" fmla="*/ 348105 w 377"/>
              <a:gd name="T73" fmla="*/ 515645 h 309"/>
              <a:gd name="T74" fmla="*/ 357891 w 377"/>
              <a:gd name="T75" fmla="*/ 510589 h 309"/>
              <a:gd name="T76" fmla="*/ 367677 w 377"/>
              <a:gd name="T77" fmla="*/ 498794 h 309"/>
              <a:gd name="T78" fmla="*/ 377463 w 377"/>
              <a:gd name="T79" fmla="*/ 490368 h 309"/>
              <a:gd name="T80" fmla="*/ 387249 w 377"/>
              <a:gd name="T81" fmla="*/ 481942 h 309"/>
              <a:gd name="T82" fmla="*/ 397035 w 377"/>
              <a:gd name="T83" fmla="*/ 470147 h 309"/>
              <a:gd name="T84" fmla="*/ 405423 w 377"/>
              <a:gd name="T85" fmla="*/ 460036 h 309"/>
              <a:gd name="T86" fmla="*/ 415209 w 377"/>
              <a:gd name="T87" fmla="*/ 468461 h 309"/>
              <a:gd name="T88" fmla="*/ 424995 w 377"/>
              <a:gd name="T89" fmla="*/ 497108 h 309"/>
              <a:gd name="T90" fmla="*/ 434781 w 377"/>
              <a:gd name="T91" fmla="*/ 517330 h 309"/>
              <a:gd name="T92" fmla="*/ 444567 w 377"/>
              <a:gd name="T93" fmla="*/ 519015 h 309"/>
              <a:gd name="T94" fmla="*/ 452955 w 377"/>
              <a:gd name="T95" fmla="*/ 512274 h 309"/>
              <a:gd name="T96" fmla="*/ 462742 w 377"/>
              <a:gd name="T97" fmla="*/ 502164 h 309"/>
              <a:gd name="T98" fmla="*/ 472528 w 377"/>
              <a:gd name="T99" fmla="*/ 465091 h 309"/>
              <a:gd name="T100" fmla="*/ 482314 w 377"/>
              <a:gd name="T101" fmla="*/ 385891 h 309"/>
              <a:gd name="T102" fmla="*/ 492100 w 377"/>
              <a:gd name="T103" fmla="*/ 296580 h 309"/>
              <a:gd name="T104" fmla="*/ 501886 w 377"/>
              <a:gd name="T105" fmla="*/ 247712 h 309"/>
              <a:gd name="T106" fmla="*/ 510274 w 377"/>
              <a:gd name="T107" fmla="*/ 247712 h 309"/>
              <a:gd name="T108" fmla="*/ 520060 w 377"/>
              <a:gd name="T109" fmla="*/ 261193 h 3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309">
                <a:moveTo>
                  <a:pt x="0" y="158"/>
                </a:moveTo>
                <a:lnTo>
                  <a:pt x="2" y="158"/>
                </a:lnTo>
                <a:lnTo>
                  <a:pt x="4" y="159"/>
                </a:lnTo>
                <a:lnTo>
                  <a:pt x="6" y="160"/>
                </a:lnTo>
                <a:lnTo>
                  <a:pt x="9" y="161"/>
                </a:lnTo>
                <a:lnTo>
                  <a:pt x="11" y="162"/>
                </a:lnTo>
                <a:lnTo>
                  <a:pt x="13" y="162"/>
                </a:lnTo>
                <a:lnTo>
                  <a:pt x="15" y="161"/>
                </a:lnTo>
                <a:lnTo>
                  <a:pt x="18" y="158"/>
                </a:lnTo>
                <a:lnTo>
                  <a:pt x="20" y="153"/>
                </a:lnTo>
                <a:lnTo>
                  <a:pt x="22" y="144"/>
                </a:lnTo>
                <a:lnTo>
                  <a:pt x="24" y="133"/>
                </a:lnTo>
                <a:lnTo>
                  <a:pt x="27" y="119"/>
                </a:lnTo>
                <a:lnTo>
                  <a:pt x="29" y="104"/>
                </a:lnTo>
                <a:lnTo>
                  <a:pt x="31" y="89"/>
                </a:lnTo>
                <a:lnTo>
                  <a:pt x="34" y="73"/>
                </a:lnTo>
                <a:lnTo>
                  <a:pt x="36" y="59"/>
                </a:lnTo>
                <a:lnTo>
                  <a:pt x="38" y="46"/>
                </a:lnTo>
                <a:lnTo>
                  <a:pt x="40" y="35"/>
                </a:lnTo>
                <a:lnTo>
                  <a:pt x="43" y="27"/>
                </a:lnTo>
                <a:lnTo>
                  <a:pt x="45" y="20"/>
                </a:lnTo>
                <a:lnTo>
                  <a:pt x="47" y="15"/>
                </a:lnTo>
                <a:lnTo>
                  <a:pt x="49" y="11"/>
                </a:lnTo>
                <a:lnTo>
                  <a:pt x="52" y="8"/>
                </a:lnTo>
                <a:lnTo>
                  <a:pt x="54" y="6"/>
                </a:lnTo>
                <a:lnTo>
                  <a:pt x="56" y="5"/>
                </a:lnTo>
                <a:lnTo>
                  <a:pt x="59" y="4"/>
                </a:lnTo>
                <a:lnTo>
                  <a:pt x="61" y="4"/>
                </a:lnTo>
                <a:lnTo>
                  <a:pt x="63" y="4"/>
                </a:lnTo>
                <a:lnTo>
                  <a:pt x="65" y="5"/>
                </a:lnTo>
                <a:lnTo>
                  <a:pt x="68" y="7"/>
                </a:lnTo>
                <a:lnTo>
                  <a:pt x="70" y="9"/>
                </a:lnTo>
                <a:lnTo>
                  <a:pt x="72" y="12"/>
                </a:lnTo>
                <a:lnTo>
                  <a:pt x="74" y="14"/>
                </a:lnTo>
                <a:lnTo>
                  <a:pt x="77" y="16"/>
                </a:lnTo>
                <a:lnTo>
                  <a:pt x="79" y="17"/>
                </a:lnTo>
                <a:lnTo>
                  <a:pt x="81" y="19"/>
                </a:lnTo>
                <a:lnTo>
                  <a:pt x="84" y="20"/>
                </a:lnTo>
                <a:lnTo>
                  <a:pt x="86" y="22"/>
                </a:lnTo>
                <a:lnTo>
                  <a:pt x="88" y="24"/>
                </a:lnTo>
                <a:lnTo>
                  <a:pt x="90" y="26"/>
                </a:lnTo>
                <a:lnTo>
                  <a:pt x="93" y="29"/>
                </a:lnTo>
                <a:lnTo>
                  <a:pt x="95" y="31"/>
                </a:lnTo>
                <a:lnTo>
                  <a:pt x="97" y="34"/>
                </a:lnTo>
                <a:lnTo>
                  <a:pt x="99" y="36"/>
                </a:lnTo>
                <a:lnTo>
                  <a:pt x="102" y="37"/>
                </a:lnTo>
                <a:lnTo>
                  <a:pt x="104" y="36"/>
                </a:lnTo>
                <a:lnTo>
                  <a:pt x="106" y="33"/>
                </a:lnTo>
                <a:lnTo>
                  <a:pt x="109" y="29"/>
                </a:lnTo>
                <a:lnTo>
                  <a:pt x="111" y="24"/>
                </a:lnTo>
                <a:lnTo>
                  <a:pt x="113" y="18"/>
                </a:lnTo>
                <a:lnTo>
                  <a:pt x="115" y="12"/>
                </a:lnTo>
                <a:lnTo>
                  <a:pt x="118" y="7"/>
                </a:lnTo>
                <a:lnTo>
                  <a:pt x="120" y="3"/>
                </a:lnTo>
                <a:lnTo>
                  <a:pt x="122" y="1"/>
                </a:lnTo>
                <a:lnTo>
                  <a:pt x="124" y="0"/>
                </a:lnTo>
                <a:lnTo>
                  <a:pt x="127" y="0"/>
                </a:lnTo>
                <a:lnTo>
                  <a:pt x="129" y="1"/>
                </a:lnTo>
                <a:lnTo>
                  <a:pt x="131" y="3"/>
                </a:lnTo>
                <a:lnTo>
                  <a:pt x="134" y="4"/>
                </a:lnTo>
                <a:lnTo>
                  <a:pt x="136" y="5"/>
                </a:lnTo>
                <a:lnTo>
                  <a:pt x="138" y="7"/>
                </a:lnTo>
                <a:lnTo>
                  <a:pt x="140" y="9"/>
                </a:lnTo>
                <a:lnTo>
                  <a:pt x="143" y="12"/>
                </a:lnTo>
                <a:lnTo>
                  <a:pt x="145" y="18"/>
                </a:lnTo>
                <a:lnTo>
                  <a:pt x="147" y="26"/>
                </a:lnTo>
                <a:lnTo>
                  <a:pt x="149" y="37"/>
                </a:lnTo>
                <a:lnTo>
                  <a:pt x="152" y="51"/>
                </a:lnTo>
                <a:lnTo>
                  <a:pt x="154" y="68"/>
                </a:lnTo>
                <a:lnTo>
                  <a:pt x="156" y="86"/>
                </a:lnTo>
                <a:lnTo>
                  <a:pt x="159" y="105"/>
                </a:lnTo>
                <a:lnTo>
                  <a:pt x="161" y="123"/>
                </a:lnTo>
                <a:lnTo>
                  <a:pt x="163" y="138"/>
                </a:lnTo>
                <a:lnTo>
                  <a:pt x="165" y="150"/>
                </a:lnTo>
                <a:lnTo>
                  <a:pt x="168" y="159"/>
                </a:lnTo>
                <a:lnTo>
                  <a:pt x="170" y="163"/>
                </a:lnTo>
                <a:lnTo>
                  <a:pt x="172" y="165"/>
                </a:lnTo>
                <a:lnTo>
                  <a:pt x="174" y="164"/>
                </a:lnTo>
                <a:lnTo>
                  <a:pt x="177" y="161"/>
                </a:lnTo>
                <a:lnTo>
                  <a:pt x="179" y="158"/>
                </a:lnTo>
                <a:lnTo>
                  <a:pt x="181" y="155"/>
                </a:lnTo>
                <a:lnTo>
                  <a:pt x="184" y="153"/>
                </a:lnTo>
                <a:lnTo>
                  <a:pt x="186" y="152"/>
                </a:lnTo>
                <a:lnTo>
                  <a:pt x="188" y="151"/>
                </a:lnTo>
                <a:lnTo>
                  <a:pt x="190" y="151"/>
                </a:lnTo>
                <a:lnTo>
                  <a:pt x="193" y="150"/>
                </a:lnTo>
                <a:lnTo>
                  <a:pt x="195" y="150"/>
                </a:lnTo>
                <a:lnTo>
                  <a:pt x="197" y="149"/>
                </a:lnTo>
                <a:lnTo>
                  <a:pt x="199" y="148"/>
                </a:lnTo>
                <a:lnTo>
                  <a:pt x="202" y="147"/>
                </a:lnTo>
                <a:lnTo>
                  <a:pt x="204" y="147"/>
                </a:lnTo>
                <a:lnTo>
                  <a:pt x="206" y="150"/>
                </a:lnTo>
                <a:lnTo>
                  <a:pt x="209" y="154"/>
                </a:lnTo>
                <a:lnTo>
                  <a:pt x="211" y="162"/>
                </a:lnTo>
                <a:lnTo>
                  <a:pt x="213" y="172"/>
                </a:lnTo>
                <a:lnTo>
                  <a:pt x="215" y="185"/>
                </a:lnTo>
                <a:lnTo>
                  <a:pt x="218" y="200"/>
                </a:lnTo>
                <a:lnTo>
                  <a:pt x="220" y="215"/>
                </a:lnTo>
                <a:lnTo>
                  <a:pt x="222" y="231"/>
                </a:lnTo>
                <a:lnTo>
                  <a:pt x="224" y="246"/>
                </a:lnTo>
                <a:lnTo>
                  <a:pt x="227" y="259"/>
                </a:lnTo>
                <a:lnTo>
                  <a:pt x="229" y="270"/>
                </a:lnTo>
                <a:lnTo>
                  <a:pt x="231" y="280"/>
                </a:lnTo>
                <a:lnTo>
                  <a:pt x="234" y="287"/>
                </a:lnTo>
                <a:lnTo>
                  <a:pt x="236" y="292"/>
                </a:lnTo>
                <a:lnTo>
                  <a:pt x="238" y="297"/>
                </a:lnTo>
                <a:lnTo>
                  <a:pt x="240" y="300"/>
                </a:lnTo>
                <a:lnTo>
                  <a:pt x="243" y="302"/>
                </a:lnTo>
                <a:lnTo>
                  <a:pt x="245" y="304"/>
                </a:lnTo>
                <a:lnTo>
                  <a:pt x="247" y="305"/>
                </a:lnTo>
                <a:lnTo>
                  <a:pt x="249" y="306"/>
                </a:lnTo>
                <a:lnTo>
                  <a:pt x="252" y="305"/>
                </a:lnTo>
                <a:lnTo>
                  <a:pt x="254" y="304"/>
                </a:lnTo>
                <a:lnTo>
                  <a:pt x="256" y="303"/>
                </a:lnTo>
                <a:lnTo>
                  <a:pt x="259" y="300"/>
                </a:lnTo>
                <a:lnTo>
                  <a:pt x="261" y="298"/>
                </a:lnTo>
                <a:lnTo>
                  <a:pt x="263" y="296"/>
                </a:lnTo>
                <a:lnTo>
                  <a:pt x="265" y="294"/>
                </a:lnTo>
                <a:lnTo>
                  <a:pt x="268" y="292"/>
                </a:lnTo>
                <a:lnTo>
                  <a:pt x="270" y="291"/>
                </a:lnTo>
                <a:lnTo>
                  <a:pt x="272" y="289"/>
                </a:lnTo>
                <a:lnTo>
                  <a:pt x="274" y="288"/>
                </a:lnTo>
                <a:lnTo>
                  <a:pt x="277" y="286"/>
                </a:lnTo>
                <a:lnTo>
                  <a:pt x="279" y="284"/>
                </a:lnTo>
                <a:lnTo>
                  <a:pt x="281" y="281"/>
                </a:lnTo>
                <a:lnTo>
                  <a:pt x="284" y="279"/>
                </a:lnTo>
                <a:lnTo>
                  <a:pt x="286" y="276"/>
                </a:lnTo>
                <a:lnTo>
                  <a:pt x="288" y="274"/>
                </a:lnTo>
                <a:lnTo>
                  <a:pt x="290" y="273"/>
                </a:lnTo>
                <a:lnTo>
                  <a:pt x="293" y="273"/>
                </a:lnTo>
                <a:lnTo>
                  <a:pt x="295" y="275"/>
                </a:lnTo>
                <a:lnTo>
                  <a:pt x="297" y="278"/>
                </a:lnTo>
                <a:lnTo>
                  <a:pt x="299" y="283"/>
                </a:lnTo>
                <a:lnTo>
                  <a:pt x="302" y="289"/>
                </a:lnTo>
                <a:lnTo>
                  <a:pt x="304" y="295"/>
                </a:lnTo>
                <a:lnTo>
                  <a:pt x="306" y="300"/>
                </a:lnTo>
                <a:lnTo>
                  <a:pt x="309" y="305"/>
                </a:lnTo>
                <a:lnTo>
                  <a:pt x="311" y="307"/>
                </a:lnTo>
                <a:lnTo>
                  <a:pt x="313" y="309"/>
                </a:lnTo>
                <a:lnTo>
                  <a:pt x="315" y="309"/>
                </a:lnTo>
                <a:lnTo>
                  <a:pt x="318" y="308"/>
                </a:lnTo>
                <a:lnTo>
                  <a:pt x="320" y="307"/>
                </a:lnTo>
                <a:lnTo>
                  <a:pt x="322" y="305"/>
                </a:lnTo>
                <a:lnTo>
                  <a:pt x="324" y="304"/>
                </a:lnTo>
                <a:lnTo>
                  <a:pt x="327" y="303"/>
                </a:lnTo>
                <a:lnTo>
                  <a:pt x="329" y="301"/>
                </a:lnTo>
                <a:lnTo>
                  <a:pt x="331" y="298"/>
                </a:lnTo>
                <a:lnTo>
                  <a:pt x="334" y="293"/>
                </a:lnTo>
                <a:lnTo>
                  <a:pt x="336" y="286"/>
                </a:lnTo>
                <a:lnTo>
                  <a:pt x="338" y="276"/>
                </a:lnTo>
                <a:lnTo>
                  <a:pt x="340" y="263"/>
                </a:lnTo>
                <a:lnTo>
                  <a:pt x="343" y="247"/>
                </a:lnTo>
                <a:lnTo>
                  <a:pt x="345" y="229"/>
                </a:lnTo>
                <a:lnTo>
                  <a:pt x="347" y="210"/>
                </a:lnTo>
                <a:lnTo>
                  <a:pt x="349" y="192"/>
                </a:lnTo>
                <a:lnTo>
                  <a:pt x="352" y="176"/>
                </a:lnTo>
                <a:lnTo>
                  <a:pt x="354" y="163"/>
                </a:lnTo>
                <a:lnTo>
                  <a:pt x="356" y="153"/>
                </a:lnTo>
                <a:lnTo>
                  <a:pt x="359" y="147"/>
                </a:lnTo>
                <a:lnTo>
                  <a:pt x="361" y="144"/>
                </a:lnTo>
                <a:lnTo>
                  <a:pt x="363" y="145"/>
                </a:lnTo>
                <a:lnTo>
                  <a:pt x="365" y="147"/>
                </a:lnTo>
                <a:lnTo>
                  <a:pt x="368" y="150"/>
                </a:lnTo>
                <a:lnTo>
                  <a:pt x="370" y="153"/>
                </a:lnTo>
                <a:lnTo>
                  <a:pt x="372" y="155"/>
                </a:lnTo>
                <a:lnTo>
                  <a:pt x="374" y="157"/>
                </a:lnTo>
                <a:lnTo>
                  <a:pt x="377" y="158"/>
                </a:lnTo>
              </a:path>
            </a:pathLst>
          </a:custGeom>
          <a:noFill/>
          <a:ln w="31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890554" y="2465987"/>
            <a:ext cx="485389" cy="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indent="201216" defTabSz="685800">
              <a:lnSpc>
                <a:spcPts val="1275"/>
              </a:lnSpc>
              <a:buClr>
                <a:srgbClr val="FF0000"/>
              </a:buClr>
              <a:tabLst>
                <a:tab pos="201216" algn="l"/>
              </a:tabLst>
              <a:defRPr/>
            </a:pPr>
            <a:r>
              <a:rPr lang="en-US" sz="900" kern="0">
                <a:solidFill>
                  <a:srgbClr val="000000"/>
                </a:solidFill>
              </a:rPr>
              <a:t>CT’s </a:t>
            </a:r>
            <a:endParaRPr lang="en-US" sz="1050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V="1">
            <a:off x="1123917" y="2188572"/>
            <a:ext cx="431006" cy="25122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1540635" y="2170713"/>
            <a:ext cx="46435" cy="39290"/>
          </a:xfrm>
          <a:custGeom>
            <a:avLst/>
            <a:gdLst>
              <a:gd name="T0" fmla="*/ 0 w 39"/>
              <a:gd name="T1" fmla="*/ 3175 h 33"/>
              <a:gd name="T2" fmla="*/ 61913 w 39"/>
              <a:gd name="T3" fmla="*/ 0 h 33"/>
              <a:gd name="T4" fmla="*/ 26988 w 39"/>
              <a:gd name="T5" fmla="*/ 52387 h 33"/>
              <a:gd name="T6" fmla="*/ 0 w 39"/>
              <a:gd name="T7" fmla="*/ 3175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33">
                <a:moveTo>
                  <a:pt x="0" y="2"/>
                </a:moveTo>
                <a:lnTo>
                  <a:pt x="39" y="0"/>
                </a:lnTo>
                <a:lnTo>
                  <a:pt x="17" y="3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1846626" y="2256437"/>
            <a:ext cx="0" cy="175022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1826385" y="2219528"/>
            <a:ext cx="41672" cy="41672"/>
          </a:xfrm>
          <a:custGeom>
            <a:avLst/>
            <a:gdLst>
              <a:gd name="T0" fmla="*/ 0 w 35"/>
              <a:gd name="T1" fmla="*/ 55563 h 35"/>
              <a:gd name="T2" fmla="*/ 26988 w 35"/>
              <a:gd name="T3" fmla="*/ 0 h 35"/>
              <a:gd name="T4" fmla="*/ 55563 w 35"/>
              <a:gd name="T5" fmla="*/ 55563 h 35"/>
              <a:gd name="T6" fmla="*/ 0 w 35"/>
              <a:gd name="T7" fmla="*/ 55563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35">
                <a:moveTo>
                  <a:pt x="0" y="35"/>
                </a:moveTo>
                <a:lnTo>
                  <a:pt x="17" y="0"/>
                </a:lnTo>
                <a:lnTo>
                  <a:pt x="35" y="35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2772932" y="2025456"/>
            <a:ext cx="19526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>
            <a:off x="2963432" y="2005216"/>
            <a:ext cx="41672" cy="41672"/>
          </a:xfrm>
          <a:custGeom>
            <a:avLst/>
            <a:gdLst>
              <a:gd name="T0" fmla="*/ 0 w 35"/>
              <a:gd name="T1" fmla="*/ 0 h 35"/>
              <a:gd name="T2" fmla="*/ 55562 w 35"/>
              <a:gd name="T3" fmla="*/ 26988 h 35"/>
              <a:gd name="T4" fmla="*/ 0 w 35"/>
              <a:gd name="T5" fmla="*/ 55563 h 35"/>
              <a:gd name="T6" fmla="*/ 0 w 35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35">
                <a:moveTo>
                  <a:pt x="0" y="0"/>
                </a:moveTo>
                <a:lnTo>
                  <a:pt x="35" y="17"/>
                </a:lnTo>
                <a:lnTo>
                  <a:pt x="0" y="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1171541" y="2025456"/>
            <a:ext cx="19526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1325132" y="2005216"/>
            <a:ext cx="41672" cy="41672"/>
          </a:xfrm>
          <a:custGeom>
            <a:avLst/>
            <a:gdLst>
              <a:gd name="T0" fmla="*/ 0 w 35"/>
              <a:gd name="T1" fmla="*/ 0 h 35"/>
              <a:gd name="T2" fmla="*/ 55562 w 35"/>
              <a:gd name="T3" fmla="*/ 26988 h 35"/>
              <a:gd name="T4" fmla="*/ 0 w 35"/>
              <a:gd name="T5" fmla="*/ 55563 h 35"/>
              <a:gd name="T6" fmla="*/ 0 w 35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" h="35">
                <a:moveTo>
                  <a:pt x="0" y="0"/>
                </a:moveTo>
                <a:lnTo>
                  <a:pt x="35" y="17"/>
                </a:lnTo>
                <a:lnTo>
                  <a:pt x="0" y="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pic>
        <p:nvPicPr>
          <p:cNvPr id="41" name="Picture 45" descr="Low Harmonic Drive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1" b="3627"/>
          <a:stretch>
            <a:fillRect/>
          </a:stretch>
        </p:blipFill>
        <p:spPr bwMode="auto">
          <a:xfrm>
            <a:off x="1528729" y="2633866"/>
            <a:ext cx="53221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676387" y="4325252"/>
            <a:ext cx="53208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It can be compared to a set of noise cancelling headphones</a:t>
            </a:r>
          </a:p>
        </p:txBody>
      </p:sp>
    </p:spTree>
    <p:extLst>
      <p:ext uri="{BB962C8B-B14F-4D97-AF65-F5344CB8AC3E}">
        <p14:creationId xmlns:p14="http://schemas.microsoft.com/office/powerpoint/2010/main" xmlns="" val="292279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437230" y="981615"/>
            <a:ext cx="4806534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SimHei"/>
              </a:rPr>
              <a:t>Low harmonic drives based on AFE technology</a:t>
            </a:r>
          </a:p>
          <a:p>
            <a:pPr defTabSz="685800" eaLnBrk="1" hangingPunct="1">
              <a:defRPr/>
            </a:pPr>
            <a:r>
              <a:rPr lang="en-GB" sz="1800" kern="0" dirty="0">
                <a:solidFill>
                  <a:sysClr val="windowText" lastClr="000000"/>
                </a:solidFill>
                <a:ea typeface="SimHei"/>
              </a:rPr>
              <a:t>          </a:t>
            </a:r>
            <a:endParaRPr lang="en-US" sz="1800" kern="0" dirty="0">
              <a:solidFill>
                <a:sysClr val="windowText" lastClr="000000"/>
              </a:solidFill>
              <a:ea typeface="SimHei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86729" y="981615"/>
            <a:ext cx="1737122" cy="456010"/>
            <a:chOff x="315" y="100"/>
            <a:chExt cx="1459" cy="383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315" y="100"/>
              <a:ext cx="1257" cy="383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t-IT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78" y="195"/>
              <a:ext cx="11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  <a:defRPr/>
              </a:pPr>
              <a:r>
                <a:rPr lang="en-US" sz="900" b="1" kern="0" dirty="0" err="1">
                  <a:solidFill>
                    <a:sysClr val="window" lastClr="FFFFFF"/>
                  </a:solidFill>
                </a:rPr>
                <a:t>THiD</a:t>
              </a:r>
              <a:r>
                <a:rPr lang="en-US" sz="900" b="1" kern="0" dirty="0">
                  <a:solidFill>
                    <a:sysClr val="window" lastClr="FFFFFF"/>
                  </a:solidFill>
                </a:rPr>
                <a:t> &lt; 5%</a:t>
              </a: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9172" y="2147324"/>
            <a:ext cx="3851730" cy="188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defTabSz="179388" rtl="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2pPr>
            <a:lvl3pPr marL="539750" indent="-17780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3pPr>
            <a:lvl4pPr marL="712788" indent="-17145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4pPr>
            <a:lvl5pPr marL="20891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463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30035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607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9179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Utilizes Pulse Width Modulation (PWM) also in the rectifier section.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Offers high mitigation performance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Tolerant with load and grid	imbalances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Compact design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Good for regeneration of power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30" y="1760135"/>
            <a:ext cx="3900627" cy="195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78554" y="4161885"/>
            <a:ext cx="361797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dirty="0">
                <a:solidFill>
                  <a:srgbClr val="000099"/>
                </a:solidFill>
              </a:rPr>
              <a:t>Shared DC bus with typically 16% of boost voltage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99575" y="2846353"/>
            <a:ext cx="864096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990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42184" y="878701"/>
            <a:ext cx="3184922" cy="375239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2400761" y="2465803"/>
            <a:ext cx="90488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2334086" y="2593200"/>
            <a:ext cx="90488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2463864" y="2296734"/>
            <a:ext cx="90488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12655" y="3299241"/>
            <a:ext cx="232172" cy="5607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23284" y="2815848"/>
            <a:ext cx="392906" cy="3167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65490" y="915628"/>
            <a:ext cx="3268935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en-GB" sz="1600" kern="0" dirty="0">
                <a:solidFill>
                  <a:srgbClr val="000000"/>
                </a:solidFill>
              </a:rPr>
              <a:t>Low harmonic drive based on active filter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53349" y="1778309"/>
            <a:ext cx="4669770" cy="24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defTabSz="179388" rtl="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2pPr>
            <a:lvl3pPr marL="539750" indent="-17780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3pPr>
            <a:lvl4pPr marL="712788" indent="-17145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4pPr>
            <a:lvl5pPr marL="20891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463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30035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607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9179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134541" indent="-134541" defTabSz="134541">
              <a:lnSpc>
                <a:spcPts val="1275"/>
              </a:lnSpc>
              <a:defRPr/>
            </a:pPr>
            <a:r>
              <a:rPr lang="en-US" sz="900" kern="0" dirty="0">
                <a:solidFill>
                  <a:srgbClr val="000000"/>
                </a:solidFill>
              </a:rPr>
              <a:t>It is a standard drive coupled with an active filter in the same housing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145382" y="718704"/>
            <a:ext cx="6855619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it-IT" sz="135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5424993"/>
              </p:ext>
            </p:extLst>
          </p:nvPr>
        </p:nvGraphicFramePr>
        <p:xfrm>
          <a:off x="1094646" y="2027654"/>
          <a:ext cx="2465785" cy="2307431"/>
        </p:xfrm>
        <a:graphic>
          <a:graphicData uri="http://schemas.openxmlformats.org/presentationml/2006/ole">
            <p:oleObj spid="_x0000_s18574" name="Visio" r:id="rId4" imgW="3408426" imgH="3188208" progId="">
              <p:embed/>
            </p:oleObj>
          </a:graphicData>
        </a:graphic>
      </p:graphicFrame>
      <p:pic>
        <p:nvPicPr>
          <p:cNvPr id="14" name="Picture 9" descr="fig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5" t="25705" b="54025"/>
          <a:stretch>
            <a:fillRect/>
          </a:stretch>
        </p:blipFill>
        <p:spPr bwMode="auto">
          <a:xfrm>
            <a:off x="2479343" y="1343044"/>
            <a:ext cx="951309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ig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48976" r="789" b="30711"/>
          <a:stretch>
            <a:fillRect/>
          </a:stretch>
        </p:blipFill>
        <p:spPr bwMode="auto">
          <a:xfrm>
            <a:off x="523146" y="2749172"/>
            <a:ext cx="95250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ig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5" t="72212" r="342" b="7759"/>
          <a:stretch>
            <a:fillRect/>
          </a:stretch>
        </p:blipFill>
        <p:spPr bwMode="auto">
          <a:xfrm>
            <a:off x="608870" y="1376382"/>
            <a:ext cx="948929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53349" y="1927045"/>
            <a:ext cx="4416410" cy="25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defTabSz="179388" rtl="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2pPr>
            <a:lvl3pPr marL="539750" indent="-17780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3pPr>
            <a:lvl4pPr marL="712788" indent="-17145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4pPr>
            <a:lvl5pPr marL="20891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463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30035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607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9179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34541">
              <a:lnSpc>
                <a:spcPts val="1275"/>
              </a:lnSpc>
              <a:buNone/>
              <a:defRPr/>
            </a:pPr>
            <a:endParaRPr lang="en-US" sz="90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900" kern="0" dirty="0">
                <a:solidFill>
                  <a:srgbClr val="000000"/>
                </a:solidFill>
              </a:rPr>
              <a:t>Offers highest mitigation performance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900" kern="0" dirty="0">
                <a:solidFill>
                  <a:srgbClr val="000000"/>
                </a:solidFill>
              </a:rPr>
              <a:t>Tolerant with load and grid imbalances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900" kern="0" dirty="0">
                <a:solidFill>
                  <a:srgbClr val="000000"/>
                </a:solidFill>
                <a:latin typeface="Verdana"/>
              </a:rPr>
              <a:t>Better efficiency compared to AFE because the active filter portion is only a fraction of the total drive’s current (about 40%)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90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900" kern="0" dirty="0">
                <a:solidFill>
                  <a:srgbClr val="000000"/>
                </a:solidFill>
                <a:latin typeface="Verdana"/>
              </a:rPr>
              <a:t> No side effects compared to AFE: No du/dt filters are recommended  because the DC-link is not shared with the drive’s portion</a:t>
            </a:r>
          </a:p>
          <a:p>
            <a:pPr>
              <a:defRPr/>
            </a:pPr>
            <a:r>
              <a:rPr lang="en-US" sz="900" kern="0" dirty="0">
                <a:solidFill>
                  <a:srgbClr val="000000"/>
                </a:solidFill>
                <a:latin typeface="Verdana"/>
              </a:rPr>
              <a:t>In case of fault the filter portion can be easily disconnected and the drive portion can still run (with higher harmonics) while waiting for repair</a:t>
            </a: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0" indent="0" defTabSz="134541">
              <a:lnSpc>
                <a:spcPts val="1275"/>
              </a:lnSpc>
              <a:buNone/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7310622" y="861161"/>
            <a:ext cx="1737122" cy="456010"/>
            <a:chOff x="315" y="100"/>
            <a:chExt cx="1459" cy="383"/>
          </a:xfrm>
        </p:grpSpPr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315" y="100"/>
              <a:ext cx="1257" cy="383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t-IT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578" y="195"/>
              <a:ext cx="11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  <a:defRPr/>
              </a:pPr>
              <a:r>
                <a:rPr lang="en-US" sz="900" b="1" kern="0" dirty="0" err="1">
                  <a:solidFill>
                    <a:sysClr val="window" lastClr="FFFFFF"/>
                  </a:solidFill>
                </a:rPr>
                <a:t>THiD</a:t>
              </a:r>
              <a:r>
                <a:rPr lang="en-US" sz="900" b="1" kern="0" dirty="0">
                  <a:solidFill>
                    <a:sysClr val="window" lastClr="FFFFFF"/>
                  </a:solidFill>
                </a:rPr>
                <a:t> &lt; 5%</a:t>
              </a:r>
            </a:p>
          </p:txBody>
        </p:sp>
      </p:grp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30172" y="4395637"/>
            <a:ext cx="337913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tabLst>
                <a:tab pos="0" algn="l"/>
              </a:tabLst>
              <a:defRPr sz="1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dirty="0">
                <a:solidFill>
                  <a:srgbClr val="000099"/>
                </a:solidFill>
              </a:rPr>
              <a:t>Independent DC bus with 30% of voltage boost</a:t>
            </a:r>
          </a:p>
        </p:txBody>
      </p:sp>
    </p:spTree>
    <p:extLst>
      <p:ext uri="{BB962C8B-B14F-4D97-AF65-F5344CB8AC3E}">
        <p14:creationId xmlns:p14="http://schemas.microsoft.com/office/powerpoint/2010/main" xmlns="" val="357064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7935" y="981732"/>
            <a:ext cx="5909072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defTabSz="685800">
              <a:lnSpc>
                <a:spcPts val="1725"/>
              </a:lnSpc>
              <a:defRPr/>
            </a:pPr>
            <a:r>
              <a:rPr lang="en-US" sz="1650" kern="0" dirty="0">
                <a:solidFill>
                  <a:srgbClr val="000000"/>
                </a:solidFill>
              </a:rPr>
              <a:t>The Ideal Waveform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7935" y="1327343"/>
            <a:ext cx="8412366" cy="31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defTabSz="179388" rtl="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2pPr>
            <a:lvl3pPr marL="539750" indent="-17780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3pPr>
            <a:lvl4pPr marL="712788" indent="-17145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4pPr>
            <a:lvl5pPr marL="20891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463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30035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607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9179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In public power distribution networks the ideal undistorted AC electrical signal has a typical frequency of 50Hz or 60Hz depending on the country or region.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  <a:latin typeface="Verdana"/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Due to the method of generation, the signal alternates between proportionally equal, positive and negative values resulting in a pure sinusoidal waveform.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marL="134541" indent="-134541" defTabSz="134541">
              <a:lnSpc>
                <a:spcPts val="1275"/>
              </a:lnSpc>
              <a:defRPr/>
            </a:pPr>
            <a:r>
              <a:rPr lang="en-US" sz="1050" kern="0" dirty="0">
                <a:solidFill>
                  <a:srgbClr val="000000"/>
                </a:solidFill>
              </a:rPr>
              <a:t>In reality however these signals contain many types of disturbances.</a:t>
            </a:r>
          </a:p>
          <a:p>
            <a:pPr marL="134541" indent="-134541" defTabSz="134541">
              <a:lnSpc>
                <a:spcPts val="1275"/>
              </a:lnSpc>
              <a:defRPr/>
            </a:pPr>
            <a:endParaRPr lang="en-US" sz="1050" i="1" kern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34" y="1864940"/>
            <a:ext cx="810077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52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8282DC-DCE9-4596-B6FF-ED641AD0F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776" y="1522151"/>
            <a:ext cx="4063287" cy="3006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A629A6-60AB-4349-A21E-B829F37E90FC}"/>
              </a:ext>
            </a:extLst>
          </p:cNvPr>
          <p:cNvSpPr txBox="1"/>
          <p:nvPr/>
        </p:nvSpPr>
        <p:spPr>
          <a:xfrm>
            <a:off x="4702770" y="881898"/>
            <a:ext cx="40632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LHD - Easy disconnection of the filter section in case of power fault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F6AF23-8CA9-437B-9BC7-F1CBCB6C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59" y="1816649"/>
            <a:ext cx="1759810" cy="23114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DD25798-D473-4C9A-B372-49C3EF179D7B}"/>
              </a:ext>
            </a:extLst>
          </p:cNvPr>
          <p:cNvCxnSpPr>
            <a:cxnSpLocks/>
          </p:cNvCxnSpPr>
          <p:nvPr/>
        </p:nvCxnSpPr>
        <p:spPr>
          <a:xfrm flipV="1">
            <a:off x="2697480" y="2730528"/>
            <a:ext cx="4018878" cy="100327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9F2241-1EEA-4CA8-A1DA-01649C29725E}"/>
              </a:ext>
            </a:extLst>
          </p:cNvPr>
          <p:cNvSpPr txBox="1"/>
          <p:nvPr/>
        </p:nvSpPr>
        <p:spPr>
          <a:xfrm>
            <a:off x="4944777" y="1925199"/>
            <a:ext cx="11738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Remove internal bus bars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A3844FD-F484-45C8-966A-FE8ABAA30494}"/>
              </a:ext>
            </a:extLst>
          </p:cNvPr>
          <p:cNvCxnSpPr>
            <a:cxnSpLocks/>
          </p:cNvCxnSpPr>
          <p:nvPr/>
        </p:nvCxnSpPr>
        <p:spPr>
          <a:xfrm>
            <a:off x="6084586" y="2248366"/>
            <a:ext cx="1950032" cy="461224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1075B57-7DC5-43BA-A9B1-0E793EB6CC2A}"/>
              </a:ext>
            </a:extLst>
          </p:cNvPr>
          <p:cNvCxnSpPr>
            <a:cxnSpLocks/>
          </p:cNvCxnSpPr>
          <p:nvPr/>
        </p:nvCxnSpPr>
        <p:spPr>
          <a:xfrm>
            <a:off x="6084586" y="2248367"/>
            <a:ext cx="1486108" cy="461223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E1B398A-179E-4A53-8A46-6D35470BA81D}"/>
              </a:ext>
            </a:extLst>
          </p:cNvPr>
          <p:cNvCxnSpPr>
            <a:cxnSpLocks/>
          </p:cNvCxnSpPr>
          <p:nvPr/>
        </p:nvCxnSpPr>
        <p:spPr>
          <a:xfrm>
            <a:off x="6084586" y="2248368"/>
            <a:ext cx="1093454" cy="407434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CF16CE-BCF3-4D84-B535-D3C805EA3132}"/>
              </a:ext>
            </a:extLst>
          </p:cNvPr>
          <p:cNvSpPr txBox="1"/>
          <p:nvPr/>
        </p:nvSpPr>
        <p:spPr>
          <a:xfrm>
            <a:off x="6734411" y="4452094"/>
            <a:ext cx="20880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New mains connection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E632B89-7775-470B-B8A4-9F22A9780900}"/>
              </a:ext>
            </a:extLst>
          </p:cNvPr>
          <p:cNvCxnSpPr>
            <a:cxnSpLocks/>
          </p:cNvCxnSpPr>
          <p:nvPr/>
        </p:nvCxnSpPr>
        <p:spPr>
          <a:xfrm flipV="1">
            <a:off x="7178040" y="3002289"/>
            <a:ext cx="0" cy="1368013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927FBA5-8C08-4A68-9928-EEEA2579F468}"/>
              </a:ext>
            </a:extLst>
          </p:cNvPr>
          <p:cNvCxnSpPr>
            <a:cxnSpLocks/>
          </p:cNvCxnSpPr>
          <p:nvPr/>
        </p:nvCxnSpPr>
        <p:spPr>
          <a:xfrm flipV="1">
            <a:off x="7639723" y="3002288"/>
            <a:ext cx="0" cy="1368014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EF7D783-A998-43F2-BEC3-C98882658204}"/>
              </a:ext>
            </a:extLst>
          </p:cNvPr>
          <p:cNvCxnSpPr>
            <a:cxnSpLocks/>
          </p:cNvCxnSpPr>
          <p:nvPr/>
        </p:nvCxnSpPr>
        <p:spPr>
          <a:xfrm flipV="1">
            <a:off x="8096922" y="3002288"/>
            <a:ext cx="0" cy="1368014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xmlns="" id="{5F36438C-9B0A-4E1B-9AEA-E975CB665FD3}"/>
              </a:ext>
            </a:extLst>
          </p:cNvPr>
          <p:cNvSpPr/>
          <p:nvPr/>
        </p:nvSpPr>
        <p:spPr>
          <a:xfrm rot="5400000">
            <a:off x="1221694" y="309569"/>
            <a:ext cx="308007" cy="195072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xmlns="" id="{E2C95B5B-00F6-4A00-9CB7-7F9F258B2BE8}"/>
              </a:ext>
            </a:extLst>
          </p:cNvPr>
          <p:cNvSpPr/>
          <p:nvPr/>
        </p:nvSpPr>
        <p:spPr>
          <a:xfrm rot="5400000">
            <a:off x="3081146" y="426969"/>
            <a:ext cx="308007" cy="1691299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E78888-9DD3-46BF-B0A8-385BD4E7CB46}"/>
              </a:ext>
            </a:extLst>
          </p:cNvPr>
          <p:cNvSpPr txBox="1"/>
          <p:nvPr/>
        </p:nvSpPr>
        <p:spPr>
          <a:xfrm>
            <a:off x="925777" y="863041"/>
            <a:ext cx="11083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Filter section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A9E7C96-3CA1-4D79-8EE4-27B58338BD9A}"/>
              </a:ext>
            </a:extLst>
          </p:cNvPr>
          <p:cNvSpPr txBox="1"/>
          <p:nvPr/>
        </p:nvSpPr>
        <p:spPr>
          <a:xfrm>
            <a:off x="2652447" y="853304"/>
            <a:ext cx="12409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Drive section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D74016C-C3DF-402E-A4AA-A98A0A9EBDC9}"/>
              </a:ext>
            </a:extLst>
          </p:cNvPr>
          <p:cNvSpPr txBox="1"/>
          <p:nvPr/>
        </p:nvSpPr>
        <p:spPr>
          <a:xfrm>
            <a:off x="731001" y="4511183"/>
            <a:ext cx="5541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mains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28F0151-A5AE-4D6D-8E59-44DF7BD80010}"/>
              </a:ext>
            </a:extLst>
          </p:cNvPr>
          <p:cNvSpPr txBox="1"/>
          <p:nvPr/>
        </p:nvSpPr>
        <p:spPr>
          <a:xfrm>
            <a:off x="3379347" y="4478783"/>
            <a:ext cx="5541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motor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58D3F6B1-6070-4363-B2D5-B1CF9F555AD0}"/>
              </a:ext>
            </a:extLst>
          </p:cNvPr>
          <p:cNvCxnSpPr>
            <a:cxnSpLocks/>
          </p:cNvCxnSpPr>
          <p:nvPr/>
        </p:nvCxnSpPr>
        <p:spPr>
          <a:xfrm flipV="1">
            <a:off x="822060" y="3725301"/>
            <a:ext cx="0" cy="726793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0C10B01F-FAF5-493C-88C9-01762F8A916B}"/>
              </a:ext>
            </a:extLst>
          </p:cNvPr>
          <p:cNvCxnSpPr>
            <a:cxnSpLocks/>
          </p:cNvCxnSpPr>
          <p:nvPr/>
        </p:nvCxnSpPr>
        <p:spPr>
          <a:xfrm flipV="1">
            <a:off x="974459" y="3725302"/>
            <a:ext cx="0" cy="726792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4F461B2D-1EC1-4369-B83D-1DF43A9EEE04}"/>
              </a:ext>
            </a:extLst>
          </p:cNvPr>
          <p:cNvCxnSpPr>
            <a:cxnSpLocks/>
          </p:cNvCxnSpPr>
          <p:nvPr/>
        </p:nvCxnSpPr>
        <p:spPr>
          <a:xfrm flipV="1">
            <a:off x="1122378" y="3725300"/>
            <a:ext cx="0" cy="726794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5AE3DE4-72A2-40CF-A7DC-E21FC4F4EE76}"/>
              </a:ext>
            </a:extLst>
          </p:cNvPr>
          <p:cNvCxnSpPr>
            <a:cxnSpLocks/>
          </p:cNvCxnSpPr>
          <p:nvPr/>
        </p:nvCxnSpPr>
        <p:spPr>
          <a:xfrm>
            <a:off x="3435272" y="3859980"/>
            <a:ext cx="0" cy="545050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7E4B51A-C850-4DD6-8023-4D5E99DA7207}"/>
              </a:ext>
            </a:extLst>
          </p:cNvPr>
          <p:cNvCxnSpPr>
            <a:cxnSpLocks/>
          </p:cNvCxnSpPr>
          <p:nvPr/>
        </p:nvCxnSpPr>
        <p:spPr>
          <a:xfrm>
            <a:off x="3587672" y="3859980"/>
            <a:ext cx="0" cy="545050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A2BF73B-618F-4917-A721-F343CF1CFFA5}"/>
              </a:ext>
            </a:extLst>
          </p:cNvPr>
          <p:cNvCxnSpPr>
            <a:cxnSpLocks/>
          </p:cNvCxnSpPr>
          <p:nvPr/>
        </p:nvCxnSpPr>
        <p:spPr>
          <a:xfrm>
            <a:off x="3742313" y="3859980"/>
            <a:ext cx="0" cy="545050"/>
          </a:xfrm>
          <a:prstGeom prst="straightConnector1">
            <a:avLst/>
          </a:prstGeom>
          <a:ln w="19050">
            <a:solidFill>
              <a:srgbClr val="E20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15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0519" y="1383618"/>
            <a:ext cx="4779852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defTabSz="179388" rtl="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2pPr>
            <a:lvl3pPr marL="539750" indent="-17780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3pPr>
            <a:lvl4pPr marL="712788" indent="-171450" algn="l" defTabSz="179388" rtl="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+mn-lt"/>
              </a:defRPr>
            </a:lvl4pPr>
            <a:lvl5pPr marL="20891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463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30035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607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917950" indent="-228600" algn="l" defTabSz="179388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spcBef>
                <a:spcPct val="70000"/>
              </a:spcBef>
              <a:buClr>
                <a:srgbClr val="333399"/>
              </a:buClr>
              <a:tabLst>
                <a:tab pos="135731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</a:rPr>
              <a:t>The IEEE 519 is a system standard and compliance depends also by the network conditions</a:t>
            </a:r>
            <a:endParaRPr lang="en-US" sz="1000" b="1" u="sng" kern="0" dirty="0">
              <a:solidFill>
                <a:srgbClr val="000000"/>
              </a:solidFill>
              <a:latin typeface="Verdana"/>
            </a:endParaRPr>
          </a:p>
          <a:p>
            <a:pPr defTabSz="685800">
              <a:spcBef>
                <a:spcPct val="70000"/>
              </a:spcBef>
              <a:buClr>
                <a:srgbClr val="333399"/>
              </a:buClr>
              <a:tabLst>
                <a:tab pos="135731" algn="l"/>
              </a:tabLst>
              <a:defRPr/>
            </a:pPr>
            <a:r>
              <a:rPr lang="en-US" sz="1000" kern="0" dirty="0">
                <a:solidFill>
                  <a:srgbClr val="000000"/>
                </a:solidFill>
                <a:latin typeface="Verdana"/>
              </a:rPr>
              <a:t>It’s however very likely that meeting the IEEE 519 is always achievable by using AC drives with mitigation countermeasures to reduce the current harmonic distortion level down to 5% (</a:t>
            </a:r>
            <a:r>
              <a:rPr lang="en-US" sz="1000" kern="0" dirty="0" err="1">
                <a:solidFill>
                  <a:srgbClr val="000000"/>
                </a:solidFill>
                <a:latin typeface="Verdana"/>
              </a:rPr>
              <a:t>THDi</a:t>
            </a:r>
            <a:r>
              <a:rPr lang="en-US" sz="1000" kern="0" dirty="0">
                <a:solidFill>
                  <a:srgbClr val="000000"/>
                </a:solidFill>
                <a:latin typeface="Verdana"/>
              </a:rPr>
              <a:t> &lt;= 5%)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350" y="780170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Meeting the IEEE 519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2777" y="1309375"/>
            <a:ext cx="13813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Danfoss passive filter AHF 005 + standard 6P drive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6205788" y="2796881"/>
            <a:ext cx="1424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Danfoss Low Harmonic Drive</a:t>
            </a:r>
          </a:p>
        </p:txBody>
      </p:sp>
      <p:pic>
        <p:nvPicPr>
          <p:cNvPr id="29698" name="Picture 2" descr="http://www.microbyte.cl/elec/picarti/200609/rolec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95" y="2801127"/>
            <a:ext cx="3919870" cy="18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ED5FDB-4A8D-47A9-B73A-4B35B193D314}"/>
              </a:ext>
            </a:extLst>
          </p:cNvPr>
          <p:cNvSpPr txBox="1"/>
          <p:nvPr/>
        </p:nvSpPr>
        <p:spPr>
          <a:xfrm>
            <a:off x="7455005" y="3823942"/>
            <a:ext cx="9145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Vacon</a:t>
            </a:r>
            <a:r>
              <a:rPr lang="en-US" sz="1050" dirty="0"/>
              <a:t> 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7502A6-6473-4ADA-85EC-87E53742B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584" t="4860" r="34141" b="5100"/>
          <a:stretch/>
        </p:blipFill>
        <p:spPr>
          <a:xfrm>
            <a:off x="6627666" y="3412982"/>
            <a:ext cx="809808" cy="1329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CCEF4-CCEB-405F-A12E-D2C3B70DB3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718" t="8156" r="20715" b="11039"/>
          <a:stretch/>
        </p:blipFill>
        <p:spPr>
          <a:xfrm>
            <a:off x="5343054" y="2452342"/>
            <a:ext cx="809808" cy="1172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DE1FD5-6AE2-4D4B-8668-1458E5F777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8193"/>
          <a:stretch/>
        </p:blipFill>
        <p:spPr>
          <a:xfrm>
            <a:off x="6537014" y="946521"/>
            <a:ext cx="553247" cy="1244062"/>
          </a:xfrm>
          <a:prstGeom prst="rect">
            <a:avLst/>
          </a:prstGeom>
        </p:spPr>
      </p:pic>
      <p:pic>
        <p:nvPicPr>
          <p:cNvPr id="19458" name="Picture 2" descr="Risultati immagini per +">
            <a:extLst>
              <a:ext uri="{FF2B5EF4-FFF2-40B4-BE49-F238E27FC236}">
                <a16:creationId xmlns:a16="http://schemas.microsoft.com/office/drawing/2014/main" xmlns="" id="{B4089BA6-8D6B-4829-A1E1-B8637093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960" y="1485309"/>
            <a:ext cx="187602" cy="1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B15E7D-412B-4AF3-BE7F-7E9745CC75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50" r="14511"/>
          <a:stretch/>
        </p:blipFill>
        <p:spPr>
          <a:xfrm>
            <a:off x="5396247" y="1034124"/>
            <a:ext cx="715255" cy="9833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78080" y="964836"/>
            <a:ext cx="1279699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IEEE 519</a:t>
            </a:r>
            <a:endParaRPr lang="en-US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BC78F1A-1AAC-44F6-99E9-C9B90A3F19D3}"/>
              </a:ext>
            </a:extLst>
          </p:cNvPr>
          <p:cNvSpPr txBox="1"/>
          <p:nvPr/>
        </p:nvSpPr>
        <p:spPr>
          <a:xfrm>
            <a:off x="6278320" y="2452342"/>
            <a:ext cx="1279699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IEEE 519</a:t>
            </a:r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67FCBA2-5AE5-412C-B4FE-1AE7A79B149E}"/>
              </a:ext>
            </a:extLst>
          </p:cNvPr>
          <p:cNvSpPr txBox="1"/>
          <p:nvPr/>
        </p:nvSpPr>
        <p:spPr>
          <a:xfrm>
            <a:off x="7558019" y="3431598"/>
            <a:ext cx="1279699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IEEE 519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423959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79949E-4A5E-4CFF-BA58-2CD911941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666" y="1468575"/>
            <a:ext cx="2483053" cy="139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CFFF4F-43D3-4916-AC75-820A7F0D64DF}"/>
              </a:ext>
            </a:extLst>
          </p:cNvPr>
          <p:cNvSpPr txBox="1"/>
          <p:nvPr/>
        </p:nvSpPr>
        <p:spPr>
          <a:xfrm>
            <a:off x="257437" y="858182"/>
            <a:ext cx="8327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Drives+passive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filters and LHDs installed in Israel on a water reservoir plant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C8E3AE-279C-4047-99C9-FD44E08E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940" y="1739079"/>
            <a:ext cx="2625930" cy="2546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394181-381F-4647-94B0-A38ABBDEC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6129" y="3070418"/>
            <a:ext cx="2492590" cy="1402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8166A0-2959-4796-922B-926415498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1422" y="1468575"/>
            <a:ext cx="2483054" cy="1396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98CBB5-FE3A-4400-8AAC-37BFB0365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1423" y="3070418"/>
            <a:ext cx="2483056" cy="1396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538607-C224-479D-A12E-9656BA511D4F}"/>
              </a:ext>
            </a:extLst>
          </p:cNvPr>
          <p:cNvSpPr txBox="1"/>
          <p:nvPr/>
        </p:nvSpPr>
        <p:spPr>
          <a:xfrm>
            <a:off x="1624362" y="2737357"/>
            <a:ext cx="2742457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Meeting the IEEE 519 by combining multiple solutions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187912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39C475-58D1-46DD-9A9E-2A3B6412C05F}"/>
              </a:ext>
            </a:extLst>
          </p:cNvPr>
          <p:cNvSpPr txBox="1"/>
          <p:nvPr/>
        </p:nvSpPr>
        <p:spPr>
          <a:xfrm>
            <a:off x="300653" y="888621"/>
            <a:ext cx="33435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Cost/performance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42A017-AEE7-43A6-A3B4-EF87C20A523C}"/>
              </a:ext>
            </a:extLst>
          </p:cNvPr>
          <p:cNvSpPr txBox="1"/>
          <p:nvPr/>
        </p:nvSpPr>
        <p:spPr>
          <a:xfrm>
            <a:off x="5369941" y="1670919"/>
            <a:ext cx="33859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dirty="0"/>
              <a:t>Danfoss/</a:t>
            </a:r>
            <a:r>
              <a:rPr lang="it-IT" sz="2000" dirty="0" err="1"/>
              <a:t>Vacon</a:t>
            </a:r>
            <a:r>
              <a:rPr lang="it-IT" sz="2000" dirty="0"/>
              <a:t> </a:t>
            </a:r>
            <a:r>
              <a:rPr lang="en-US" sz="2000" dirty="0"/>
              <a:t>solutions</a:t>
            </a:r>
            <a:r>
              <a:rPr lang="it-IT" sz="20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D384B-F8FC-4538-A620-2CDCD1259B4C}"/>
              </a:ext>
            </a:extLst>
          </p:cNvPr>
          <p:cNvSpPr txBox="1"/>
          <p:nvPr/>
        </p:nvSpPr>
        <p:spPr>
          <a:xfrm>
            <a:off x="5369941" y="2369075"/>
            <a:ext cx="3593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 or DC coils (as standard)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Add on passive filters (</a:t>
            </a:r>
            <a:r>
              <a:rPr lang="en-US" sz="1200" dirty="0" err="1"/>
              <a:t>THDi</a:t>
            </a:r>
            <a:r>
              <a:rPr lang="en-US" sz="1200" dirty="0"/>
              <a:t> reduction to 5% and 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12/18 Pulses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Stand alone active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LHD based on active filters (preferred solution when no regeneration is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AFE (when regeneration is needed)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0384F0-E2C9-4088-94FF-3353DAB9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3" y="1493302"/>
            <a:ext cx="4475082" cy="32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90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93658" y="2042577"/>
            <a:ext cx="594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/>
              <a:t>Thank </a:t>
            </a:r>
            <a:r>
              <a:rPr lang="it-IT" sz="7200" dirty="0" err="1"/>
              <a:t>you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xmlns="" val="393986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6">
            <a:extLst>
              <a:ext uri="{FF2B5EF4-FFF2-40B4-BE49-F238E27FC236}">
                <a16:creationId xmlns:a16="http://schemas.microsoft.com/office/drawing/2014/main" xmlns="" id="{471D1BDE-0934-46C1-9AE8-D81F0EE8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891" y="1006261"/>
            <a:ext cx="4348162" cy="35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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+mn-cs"/>
              </a:defRPr>
            </a:lvl2pPr>
            <a:lvl3pPr marL="1079500" indent="-3587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+mn-cs"/>
              </a:defRPr>
            </a:lvl3pPr>
            <a:lvl4pPr marL="1438275" indent="-3587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+mn-cs"/>
              </a:defRPr>
            </a:lvl4pPr>
            <a:lvl5pPr marL="1798638" indent="-3587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pitchFamily="34" charset="0"/>
                <a:ea typeface="SimHei" pitchFamily="2" charset="-122"/>
                <a:cs typeface="+mn-cs"/>
              </a:defRPr>
            </a:lvl5pPr>
            <a:lvl6pPr marL="2244725" indent="-3476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1925" indent="-3476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59125" indent="-3476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6325" indent="-3476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808080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The power grid normally experiences huge variations of load and reacts to changes in the voltage waveform.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Causes of power disturbances range from electrical switching circuits to lightning.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Harmonic distortions are </a:t>
            </a:r>
            <a:r>
              <a:rPr lang="en-US" sz="1200" b="1" kern="0" dirty="0">
                <a:solidFill>
                  <a:sysClr val="windowText" lastClr="000000"/>
                </a:solidFill>
                <a:ea typeface="SimHei"/>
              </a:rPr>
              <a:t>repetitive</a:t>
            </a: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 and </a:t>
            </a:r>
            <a:r>
              <a:rPr lang="en-US" sz="1200" b="1" kern="0" dirty="0">
                <a:solidFill>
                  <a:sysClr val="windowText" lastClr="000000"/>
                </a:solidFill>
                <a:ea typeface="SimHei"/>
              </a:rPr>
              <a:t>continuous</a:t>
            </a: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 deformations of the voltage or current waveforms.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1200" kern="0" dirty="0">
              <a:solidFill>
                <a:sysClr val="windowText" lastClr="000000"/>
              </a:solidFill>
              <a:ea typeface="SimHei"/>
            </a:endParaRPr>
          </a:p>
          <a:p>
            <a:pPr eaLnBrk="1" hangingPunct="1">
              <a:buClr>
                <a:srgbClr val="CC0000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1200" kern="0" dirty="0">
                <a:solidFill>
                  <a:sysClr val="windowText" lastClr="000000"/>
                </a:solidFill>
                <a:ea typeface="SimHei"/>
              </a:rPr>
              <a:t>All distortions result in deviations from the ideal sinusoidal waveform. </a:t>
            </a:r>
          </a:p>
          <a:p>
            <a:pPr marL="0" indent="0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1400" kern="0" dirty="0">
              <a:solidFill>
                <a:sysClr val="windowText" lastClr="000000"/>
              </a:solidFill>
              <a:ea typeface="SimHei"/>
            </a:endParaRPr>
          </a:p>
        </p:txBody>
      </p:sp>
      <p:grpSp>
        <p:nvGrpSpPr>
          <p:cNvPr id="44" name="Group 17">
            <a:extLst>
              <a:ext uri="{FF2B5EF4-FFF2-40B4-BE49-F238E27FC236}">
                <a16:creationId xmlns:a16="http://schemas.microsoft.com/office/drawing/2014/main" xmlns="" id="{A179D781-454A-4579-9711-EA456E41A4B0}"/>
              </a:ext>
            </a:extLst>
          </p:cNvPr>
          <p:cNvGrpSpPr>
            <a:grpSpLocks/>
          </p:cNvGrpSpPr>
          <p:nvPr/>
        </p:nvGrpSpPr>
        <p:grpSpPr bwMode="auto">
          <a:xfrm>
            <a:off x="274957" y="967412"/>
            <a:ext cx="3555081" cy="3651179"/>
            <a:chOff x="102" y="784"/>
            <a:chExt cx="2484" cy="3020"/>
          </a:xfrm>
        </p:grpSpPr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xmlns="" id="{63A46800-8406-4007-B4D8-BD0AB98AC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120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Voltage </a:t>
              </a:r>
            </a:p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fluctuation</a:t>
              </a:r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xmlns="" id="{B8A74B18-7277-4FBB-9361-0BD5B5449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784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alibri"/>
                </a:rPr>
                <a:t>Voltage</a:t>
              </a:r>
            </a:p>
            <a:p>
              <a:pPr algn="ctr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alibri"/>
                </a:rPr>
                <a:t>dip</a:t>
              </a:r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xmlns="" id="{2EBD8F95-C529-4C4C-991D-BADEF7A7C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1107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Power </a:t>
              </a:r>
            </a:p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interruption</a:t>
              </a:r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xmlns="" id="{7C2DFC08-8307-4EC3-94CB-B5935B92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1425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Voltage </a:t>
              </a:r>
            </a:p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rise</a:t>
              </a:r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xmlns="" id="{6F2C7D61-CD9E-43E1-BB3E-D13A1A7D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1852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Transient </a:t>
              </a:r>
            </a:p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over-voltage</a:t>
              </a:r>
            </a:p>
          </p:txBody>
        </p: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xmlns="" id="{7793698B-E36A-4C66-B450-16E2F248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2249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b="1" kern="0">
                  <a:solidFill>
                    <a:sysClr val="windowText" lastClr="000000"/>
                  </a:solidFill>
                  <a:latin typeface="Calibri"/>
                </a:rPr>
                <a:t>Harmonic </a:t>
              </a:r>
            </a:p>
            <a:p>
              <a:pPr algn="ctr">
                <a:defRPr/>
              </a:pPr>
              <a:r>
                <a:rPr lang="en-US" sz="1000" b="1" kern="0">
                  <a:solidFill>
                    <a:sysClr val="windowText" lastClr="000000"/>
                  </a:solidFill>
                  <a:latin typeface="Calibri"/>
                </a:rPr>
                <a:t>distortion</a:t>
              </a:r>
            </a:p>
          </p:txBody>
        </p: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xmlns="" id="{9DD64ACD-9F65-4490-A9BB-5968FE3B6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2683"/>
              <a:ext cx="66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alibri"/>
                </a:rPr>
                <a:t>Commutation </a:t>
              </a:r>
            </a:p>
            <a:p>
              <a:pPr algn="ctr"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alibri"/>
                </a:rPr>
                <a:t>dips/notches</a:t>
              </a:r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xmlns="" id="{85D4FBBB-5D25-4109-8095-E39BDB38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516"/>
              <a:ext cx="5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0066FF"/>
                      </a:gs>
                      <a:gs pos="100000">
                        <a:srgbClr val="002F76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FF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Frequency </a:t>
              </a:r>
            </a:p>
            <a:p>
              <a:pPr algn="ctr">
                <a:defRPr/>
              </a:pPr>
              <a:r>
                <a:rPr lang="en-US" sz="1000" kern="0">
                  <a:solidFill>
                    <a:sysClr val="windowText" lastClr="000000"/>
                  </a:solidFill>
                  <a:latin typeface="Calibri"/>
                </a:rPr>
                <a:t>fluctuation</a:t>
              </a:r>
            </a:p>
          </p:txBody>
        </p:sp>
        <p:pic>
          <p:nvPicPr>
            <p:cNvPr id="53" name="Picture 26">
              <a:extLst>
                <a:ext uri="{FF2B5EF4-FFF2-40B4-BE49-F238E27FC236}">
                  <a16:creationId xmlns:a16="http://schemas.microsoft.com/office/drawing/2014/main" xmlns="" id="{60A02374-1D5F-4E2B-9B72-4ED0D55AB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822"/>
              <a:ext cx="1811" cy="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27">
            <a:extLst>
              <a:ext uri="{FF2B5EF4-FFF2-40B4-BE49-F238E27FC236}">
                <a16:creationId xmlns:a16="http://schemas.microsoft.com/office/drawing/2014/main" xmlns="" id="{80EABFBA-2FE2-4BF6-8D2F-121E76DF2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522" y="1535783"/>
            <a:ext cx="3800475" cy="896937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Oval 37">
            <a:extLst>
              <a:ext uri="{FF2B5EF4-FFF2-40B4-BE49-F238E27FC236}">
                <a16:creationId xmlns:a16="http://schemas.microsoft.com/office/drawing/2014/main" xmlns="" id="{0350B28A-8795-494D-BE0F-4E2AAC8D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553918"/>
            <a:ext cx="4179888" cy="717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22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593F3D40-319F-46D7-9976-2B072278ADB7}"/>
              </a:ext>
            </a:extLst>
          </p:cNvPr>
          <p:cNvGrpSpPr>
            <a:grpSpLocks/>
          </p:cNvGrpSpPr>
          <p:nvPr/>
        </p:nvGrpSpPr>
        <p:grpSpPr bwMode="auto">
          <a:xfrm>
            <a:off x="663203" y="744733"/>
            <a:ext cx="2960691" cy="1563457"/>
            <a:chOff x="249" y="582"/>
            <a:chExt cx="2329" cy="1988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xmlns="" id="{5FF62864-20CB-4382-A669-EE63F4831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582"/>
              <a:ext cx="2041" cy="1988"/>
              <a:chOff x="307" y="1017"/>
              <a:chExt cx="1920" cy="162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xmlns="" id="{16707A53-DF05-4050-9DB3-D82019A33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" y="1304"/>
                <a:ext cx="1726" cy="1337"/>
              </a:xfrm>
              <a:custGeom>
                <a:avLst/>
                <a:gdLst>
                  <a:gd name="T0" fmla="*/ 225 w 1726"/>
                  <a:gd name="T1" fmla="*/ 421 h 1337"/>
                  <a:gd name="T2" fmla="*/ 757 w 1726"/>
                  <a:gd name="T3" fmla="*/ 428 h 1337"/>
                  <a:gd name="T4" fmla="*/ 757 w 1726"/>
                  <a:gd name="T5" fmla="*/ 0 h 1337"/>
                  <a:gd name="T6" fmla="*/ 1725 w 1726"/>
                  <a:gd name="T7" fmla="*/ 0 h 1337"/>
                  <a:gd name="T8" fmla="*/ 1725 w 1726"/>
                  <a:gd name="T9" fmla="*/ 1336 h 1337"/>
                  <a:gd name="T10" fmla="*/ 1080 w 1726"/>
                  <a:gd name="T11" fmla="*/ 1336 h 1337"/>
                  <a:gd name="T12" fmla="*/ 1080 w 1726"/>
                  <a:gd name="T13" fmla="*/ 616 h 1337"/>
                  <a:gd name="T14" fmla="*/ 0 w 1726"/>
                  <a:gd name="T15" fmla="*/ 616 h 1337"/>
                  <a:gd name="T16" fmla="*/ 0 w 1726"/>
                  <a:gd name="T17" fmla="*/ 428 h 1337"/>
                  <a:gd name="T18" fmla="*/ 225 w 1726"/>
                  <a:gd name="T19" fmla="*/ 421 h 13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6" h="1337">
                    <a:moveTo>
                      <a:pt x="225" y="421"/>
                    </a:moveTo>
                    <a:lnTo>
                      <a:pt x="757" y="428"/>
                    </a:lnTo>
                    <a:lnTo>
                      <a:pt x="757" y="0"/>
                    </a:lnTo>
                    <a:lnTo>
                      <a:pt x="1725" y="0"/>
                    </a:lnTo>
                    <a:lnTo>
                      <a:pt x="1725" y="1336"/>
                    </a:lnTo>
                    <a:lnTo>
                      <a:pt x="1080" y="1336"/>
                    </a:lnTo>
                    <a:lnTo>
                      <a:pt x="1080" y="616"/>
                    </a:lnTo>
                    <a:lnTo>
                      <a:pt x="0" y="616"/>
                    </a:lnTo>
                    <a:lnTo>
                      <a:pt x="0" y="428"/>
                    </a:lnTo>
                    <a:lnTo>
                      <a:pt x="225" y="421"/>
                    </a:lnTo>
                  </a:path>
                </a:pathLst>
              </a:custGeom>
              <a:noFill/>
              <a:ln w="25400" cap="rnd" cmpd="sng">
                <a:solidFill>
                  <a:srgbClr val="FF00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 sz="1350"/>
              </a:p>
            </p:txBody>
          </p:sp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xmlns="" id="{FD079B30-A7EB-420F-B12E-5EBAC205C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" y="1920"/>
                <a:ext cx="133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 sz="1350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xmlns="" id="{F5E4C269-B727-4432-8C96-AC735092D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1728"/>
                <a:ext cx="133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 sz="1350"/>
              </a:p>
            </p:txBody>
          </p:sp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xmlns="" id="{C13A232C-4601-47BA-B852-1D8765065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" y="1017"/>
                <a:ext cx="1920" cy="1627"/>
                <a:chOff x="307" y="1017"/>
                <a:chExt cx="1920" cy="1627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xmlns="" id="{42940DE6-84DD-478A-A76C-942395A4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" y="1292"/>
                  <a:ext cx="1920" cy="1352"/>
                  <a:chOff x="307" y="1292"/>
                  <a:chExt cx="1920" cy="1352"/>
                </a:xfrm>
              </p:grpSpPr>
              <p:sp>
                <p:nvSpPr>
                  <p:cNvPr id="12" name="Line 10">
                    <a:extLst>
                      <a:ext uri="{FF2B5EF4-FFF2-40B4-BE49-F238E27FC236}">
                        <a16:creationId xmlns:a16="http://schemas.microsoft.com/office/drawing/2014/main" xmlns="" id="{3322DB48-3B3A-4C35-A7C2-0614294716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8" y="1306"/>
                    <a:ext cx="0" cy="13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3" name="AutoShape 11">
                    <a:extLst>
                      <a:ext uri="{FF2B5EF4-FFF2-40B4-BE49-F238E27FC236}">
                        <a16:creationId xmlns:a16="http://schemas.microsoft.com/office/drawing/2014/main" xmlns="" id="{CB3B241D-435C-4DA1-83A3-9363326D6B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1457"/>
                    <a:ext cx="103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4" name="Line 12">
                    <a:extLst>
                      <a:ext uri="{FF2B5EF4-FFF2-40B4-BE49-F238E27FC236}">
                        <a16:creationId xmlns:a16="http://schemas.microsoft.com/office/drawing/2014/main" xmlns="" id="{C1BAE7B5-69C2-45BF-A74D-D6E3ED57C4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0" y="1453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5" name="Line 13">
                    <a:extLst>
                      <a:ext uri="{FF2B5EF4-FFF2-40B4-BE49-F238E27FC236}">
                        <a16:creationId xmlns:a16="http://schemas.microsoft.com/office/drawing/2014/main" xmlns="" id="{07978E93-AB79-4376-A264-5C58C285A5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0" y="2328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6" name="Line 14">
                    <a:extLst>
                      <a:ext uri="{FF2B5EF4-FFF2-40B4-BE49-F238E27FC236}">
                        <a16:creationId xmlns:a16="http://schemas.microsoft.com/office/drawing/2014/main" xmlns="" id="{F5EB9D86-2C5C-4BF6-9199-1C14CED21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1" y="1453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7" name="Line 15">
                    <a:extLst>
                      <a:ext uri="{FF2B5EF4-FFF2-40B4-BE49-F238E27FC236}">
                        <a16:creationId xmlns:a16="http://schemas.microsoft.com/office/drawing/2014/main" xmlns="" id="{13CB4911-0FAC-491D-A963-1C6F93186C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1" y="2328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8" name="Line 16">
                    <a:extLst>
                      <a:ext uri="{FF2B5EF4-FFF2-40B4-BE49-F238E27FC236}">
                        <a16:creationId xmlns:a16="http://schemas.microsoft.com/office/drawing/2014/main" xmlns="" id="{9EE63C84-5C1A-455F-82DC-97933B0538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9" y="1306"/>
                    <a:ext cx="0" cy="13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19" name="Line 17">
                    <a:extLst>
                      <a:ext uri="{FF2B5EF4-FFF2-40B4-BE49-F238E27FC236}">
                        <a16:creationId xmlns:a16="http://schemas.microsoft.com/office/drawing/2014/main" xmlns="" id="{91D66AFB-00C3-4CFB-86EA-C080E8B459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2" y="1453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0" name="Line 18">
                    <a:extLst>
                      <a:ext uri="{FF2B5EF4-FFF2-40B4-BE49-F238E27FC236}">
                        <a16:creationId xmlns:a16="http://schemas.microsoft.com/office/drawing/2014/main" xmlns="" id="{CA6E6DD7-9EA9-43BF-89DA-FA028A27E7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2" y="2328"/>
                    <a:ext cx="1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1" name="Line 19">
                    <a:extLst>
                      <a:ext uri="{FF2B5EF4-FFF2-40B4-BE49-F238E27FC236}">
                        <a16:creationId xmlns:a16="http://schemas.microsoft.com/office/drawing/2014/main" xmlns="" id="{3B0B861A-D42D-4B92-8AA2-1DDB5F86A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50" y="1292"/>
                    <a:ext cx="0" cy="13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2" name="Line 20">
                    <a:extLst>
                      <a:ext uri="{FF2B5EF4-FFF2-40B4-BE49-F238E27FC236}">
                        <a16:creationId xmlns:a16="http://schemas.microsoft.com/office/drawing/2014/main" xmlns="" id="{D75E211F-5F9D-4C3A-AE71-9BA8861E90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6" y="1298"/>
                    <a:ext cx="116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3" name="Line 21">
                    <a:extLst>
                      <a:ext uri="{FF2B5EF4-FFF2-40B4-BE49-F238E27FC236}">
                        <a16:creationId xmlns:a16="http://schemas.microsoft.com/office/drawing/2014/main" xmlns="" id="{945A5BE7-65AD-4498-BFC0-8CADD2F685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638"/>
                    <a:ext cx="116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4" name="Oval 22">
                    <a:extLst>
                      <a:ext uri="{FF2B5EF4-FFF2-40B4-BE49-F238E27FC236}">
                        <a16:creationId xmlns:a16="http://schemas.microsoft.com/office/drawing/2014/main" xmlns="" id="{384D751C-31B2-403D-9CAA-FAB9F3078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67" y="1655"/>
                    <a:ext cx="160" cy="14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1350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~</a:t>
                    </a:r>
                  </a:p>
                </p:txBody>
              </p:sp>
              <p:sp>
                <p:nvSpPr>
                  <p:cNvPr id="25" name="Line 23">
                    <a:extLst>
                      <a:ext uri="{FF2B5EF4-FFF2-40B4-BE49-F238E27FC236}">
                        <a16:creationId xmlns:a16="http://schemas.microsoft.com/office/drawing/2014/main" xmlns="" id="{A8DB1506-F75F-4C26-81E1-43B12DA058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7" y="1918"/>
                    <a:ext cx="86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6" name="Line 24">
                    <a:extLst>
                      <a:ext uri="{FF2B5EF4-FFF2-40B4-BE49-F238E27FC236}">
                        <a16:creationId xmlns:a16="http://schemas.microsoft.com/office/drawing/2014/main" xmlns="" id="{1D8DA525-4102-4C77-A563-E18588CE9E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7" y="1726"/>
                    <a:ext cx="53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7" name="Line 25">
                    <a:extLst>
                      <a:ext uri="{FF2B5EF4-FFF2-40B4-BE49-F238E27FC236}">
                        <a16:creationId xmlns:a16="http://schemas.microsoft.com/office/drawing/2014/main" xmlns="" id="{43FD7874-ACD4-4F22-B842-35260C706A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7" y="2116"/>
                    <a:ext cx="1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8" name="Line 26">
                    <a:extLst>
                      <a:ext uri="{FF2B5EF4-FFF2-40B4-BE49-F238E27FC236}">
                        <a16:creationId xmlns:a16="http://schemas.microsoft.com/office/drawing/2014/main" xmlns="" id="{4954A61F-E7CE-49BB-9840-8B6DE63234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" y="1726"/>
                    <a:ext cx="4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29" name="Line 27">
                    <a:extLst>
                      <a:ext uri="{FF2B5EF4-FFF2-40B4-BE49-F238E27FC236}">
                        <a16:creationId xmlns:a16="http://schemas.microsoft.com/office/drawing/2014/main" xmlns="" id="{4ADEE4DE-64A2-43E1-8E34-F00B094F4E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" y="1925"/>
                    <a:ext cx="4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30" name="Line 28">
                    <a:extLst>
                      <a:ext uri="{FF2B5EF4-FFF2-40B4-BE49-F238E27FC236}">
                        <a16:creationId xmlns:a16="http://schemas.microsoft.com/office/drawing/2014/main" xmlns="" id="{8FFB592E-BEEA-4CF6-82F0-4682ED460D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" y="2117"/>
                    <a:ext cx="4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31" name="Oval 29">
                    <a:extLst>
                      <a:ext uri="{FF2B5EF4-FFF2-40B4-BE49-F238E27FC236}">
                        <a16:creationId xmlns:a16="http://schemas.microsoft.com/office/drawing/2014/main" xmlns="" id="{9B7FD6F3-95A2-419D-99FD-2ED56F536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67" y="1841"/>
                    <a:ext cx="160" cy="15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1350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~</a:t>
                    </a:r>
                  </a:p>
                </p:txBody>
              </p:sp>
              <p:sp>
                <p:nvSpPr>
                  <p:cNvPr id="32" name="Oval 30">
                    <a:extLst>
                      <a:ext uri="{FF2B5EF4-FFF2-40B4-BE49-F238E27FC236}">
                        <a16:creationId xmlns:a16="http://schemas.microsoft.com/office/drawing/2014/main" xmlns="" id="{EDEFF2B5-A255-4F67-B9DA-425B90D38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67" y="2041"/>
                    <a:ext cx="160" cy="14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1350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~</a:t>
                    </a:r>
                  </a:p>
                </p:txBody>
              </p:sp>
              <p:sp>
                <p:nvSpPr>
                  <p:cNvPr id="33" name="Rectangle 31">
                    <a:extLst>
                      <a:ext uri="{FF2B5EF4-FFF2-40B4-BE49-F238E27FC236}">
                        <a16:creationId xmlns:a16="http://schemas.microsoft.com/office/drawing/2014/main" xmlns="" id="{F3B223F0-9710-4ACB-87F4-CCE064CD8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5" y="1512"/>
                    <a:ext cx="231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>
                    <a:spAutoFit/>
                  </a:bodyPr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8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34" name="Rectangle 32">
                    <a:extLst>
                      <a:ext uri="{FF2B5EF4-FFF2-40B4-BE49-F238E27FC236}">
                        <a16:creationId xmlns:a16="http://schemas.microsoft.com/office/drawing/2014/main" xmlns="" id="{0AC0EEA8-EA99-46C6-A728-AE91BE977F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5" y="1727"/>
                    <a:ext cx="234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>
                    <a:spAutoFit/>
                  </a:bodyPr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8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35" name="Rectangle 33">
                    <a:extLst>
                      <a:ext uri="{FF2B5EF4-FFF2-40B4-BE49-F238E27FC236}">
                        <a16:creationId xmlns:a16="http://schemas.microsoft.com/office/drawing/2014/main" xmlns="" id="{2A5A9CCA-3531-4819-8468-9806F2EAB7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5" y="1943"/>
                    <a:ext cx="222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>
                    <a:spAutoFit/>
                  </a:bodyPr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8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36" name="Line 34">
                    <a:extLst>
                      <a:ext uri="{FF2B5EF4-FFF2-40B4-BE49-F238E27FC236}">
                        <a16:creationId xmlns:a16="http://schemas.microsoft.com/office/drawing/2014/main" xmlns="" id="{317D53D0-37F8-49A8-B2CB-E393F18A9E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" y="1725"/>
                    <a:ext cx="0" cy="3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37" name="AutoShape 35">
                    <a:extLst>
                      <a:ext uri="{FF2B5EF4-FFF2-40B4-BE49-F238E27FC236}">
                        <a16:creationId xmlns:a16="http://schemas.microsoft.com/office/drawing/2014/main" xmlns="" id="{8063BFA5-8AFE-4737-8000-70BCB21E85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" y="1457"/>
                    <a:ext cx="112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8" name="AutoShape 36">
                    <a:extLst>
                      <a:ext uri="{FF2B5EF4-FFF2-40B4-BE49-F238E27FC236}">
                        <a16:creationId xmlns:a16="http://schemas.microsoft.com/office/drawing/2014/main" xmlns="" id="{B7D47893-8215-4BA1-84BC-2F6EB145C4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" y="1457"/>
                    <a:ext cx="112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9" name="AutoShape 37">
                    <a:extLst>
                      <a:ext uri="{FF2B5EF4-FFF2-40B4-BE49-F238E27FC236}">
                        <a16:creationId xmlns:a16="http://schemas.microsoft.com/office/drawing/2014/main" xmlns="" id="{CA34FD48-E8F0-49B3-9CCA-1D53687AFF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" y="2332"/>
                    <a:ext cx="112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40" name="AutoShape 38">
                    <a:extLst>
                      <a:ext uri="{FF2B5EF4-FFF2-40B4-BE49-F238E27FC236}">
                        <a16:creationId xmlns:a16="http://schemas.microsoft.com/office/drawing/2014/main" xmlns="" id="{803C3BE3-E9A5-4E3A-9DBB-8D5B5AD3DC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2332"/>
                    <a:ext cx="112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41" name="AutoShape 39">
                    <a:extLst>
                      <a:ext uri="{FF2B5EF4-FFF2-40B4-BE49-F238E27FC236}">
                        <a16:creationId xmlns:a16="http://schemas.microsoft.com/office/drawing/2014/main" xmlns="" id="{5C404059-B1C9-46D2-B8C9-0AFD46A7C4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" y="2332"/>
                    <a:ext cx="112" cy="105"/>
                  </a:xfrm>
                  <a:prstGeom prst="triangle">
                    <a:avLst>
                      <a:gd name="adj" fmla="val 49977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9056" tIns="34529" rIns="69056" bIns="34529" anchor="ctr"/>
                  <a:lstStyle>
                    <a:lvl1pPr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defTabSz="7620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defTabSz="7620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buClrTx/>
                      <a:buFontTx/>
                      <a:buNone/>
                    </a:pPr>
                    <a:r>
                      <a:rPr lang="en-GB" altLang="da-DK" sz="55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42" name="Oval 40">
                    <a:extLst>
                      <a:ext uri="{FF2B5EF4-FFF2-40B4-BE49-F238E27FC236}">
                        <a16:creationId xmlns:a16="http://schemas.microsoft.com/office/drawing/2014/main" xmlns="" id="{C5A8B4D7-E944-4B15-9767-192CE02430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2" y="1716"/>
                    <a:ext cx="31" cy="31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en-US" altLang="da-DK" sz="1050"/>
                  </a:p>
                </p:txBody>
              </p:sp>
              <p:sp>
                <p:nvSpPr>
                  <p:cNvPr id="43" name="Oval 41">
                    <a:extLst>
                      <a:ext uri="{FF2B5EF4-FFF2-40B4-BE49-F238E27FC236}">
                        <a16:creationId xmlns:a16="http://schemas.microsoft.com/office/drawing/2014/main" xmlns="" id="{E943D43A-694D-45E4-BD4B-A262010461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3" y="1905"/>
                    <a:ext cx="31" cy="31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en-US" altLang="da-DK" sz="1050"/>
                  </a:p>
                </p:txBody>
              </p:sp>
              <p:sp>
                <p:nvSpPr>
                  <p:cNvPr id="44" name="Oval 42">
                    <a:extLst>
                      <a:ext uri="{FF2B5EF4-FFF2-40B4-BE49-F238E27FC236}">
                        <a16:creationId xmlns:a16="http://schemas.microsoft.com/office/drawing/2014/main" xmlns="" id="{71F5924D-6445-4469-ACBE-74EABB0939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2103"/>
                    <a:ext cx="31" cy="31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 eaLnBrk="0" hangingPunct="0"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lnSpc>
                        <a:spcPts val="17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panose="05000000000000000000" pitchFamily="2" charset="2"/>
                      <a:buChar char="n"/>
                      <a:defRPr sz="1400" b="1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/>
                    <a:endParaRPr lang="en-US" altLang="da-DK" sz="1050"/>
                  </a:p>
                </p:txBody>
              </p:sp>
              <p:sp>
                <p:nvSpPr>
                  <p:cNvPr id="45" name="Line 43">
                    <a:extLst>
                      <a:ext uri="{FF2B5EF4-FFF2-40B4-BE49-F238E27FC236}">
                        <a16:creationId xmlns:a16="http://schemas.microsoft.com/office/drawing/2014/main" xmlns="" id="{F81AAB72-49E1-4CDC-B428-709D8D00D9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31" y="1296"/>
                    <a:ext cx="0" cy="6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46" name="Line 44">
                    <a:extLst>
                      <a:ext uri="{FF2B5EF4-FFF2-40B4-BE49-F238E27FC236}">
                        <a16:creationId xmlns:a16="http://schemas.microsoft.com/office/drawing/2014/main" xmlns="" id="{C472ADEF-6D72-4F66-BFDB-B03465786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31" y="2070"/>
                    <a:ext cx="0" cy="56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47" name="Line 45">
                    <a:extLst>
                      <a:ext uri="{FF2B5EF4-FFF2-40B4-BE49-F238E27FC236}">
                        <a16:creationId xmlns:a16="http://schemas.microsoft.com/office/drawing/2014/main" xmlns="" id="{E78CF7CC-1981-44C9-9D31-7EEA260122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1" y="2061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  <p:sp>
                <p:nvSpPr>
                  <p:cNvPr id="48" name="Line 46">
                    <a:extLst>
                      <a:ext uri="{FF2B5EF4-FFF2-40B4-BE49-F238E27FC236}">
                        <a16:creationId xmlns:a16="http://schemas.microsoft.com/office/drawing/2014/main" xmlns="" id="{B5006EBE-D02C-4469-B54F-F41EBF8456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1" y="1956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a-DK" sz="1350"/>
                  </a:p>
                </p:txBody>
              </p:sp>
            </p:grpSp>
            <p:sp>
              <p:nvSpPr>
                <p:cNvPr id="10" name="Line 47">
                  <a:extLst>
                    <a:ext uri="{FF2B5EF4-FFF2-40B4-BE49-F238E27FC236}">
                      <a16:creationId xmlns:a16="http://schemas.microsoft.com/office/drawing/2014/main" xmlns="" id="{E0F05DF9-1AC3-4C53-B0D8-DA576769F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9" y="1296"/>
                  <a:ext cx="12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 sz="1350"/>
                </a:p>
              </p:txBody>
            </p:sp>
            <p:sp>
              <p:nvSpPr>
                <p:cNvPr id="11" name="Rectangle 48">
                  <a:extLst>
                    <a:ext uri="{FF2B5EF4-FFF2-40B4-BE49-F238E27FC236}">
                      <a16:creationId xmlns:a16="http://schemas.microsoft.com/office/drawing/2014/main" xmlns="" id="{5BB440DA-BE2A-45F8-A072-9A1F7FEA3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3" y="1017"/>
                  <a:ext cx="37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69056" tIns="34529" rIns="69056" bIns="34529">
                  <a:spAutoFit/>
                </a:bodyPr>
                <a:lstStyle>
                  <a:lvl1pPr defTabSz="762000" eaLnBrk="0" hangingPunct="0"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 defTabSz="762000" eaLnBrk="0" hangingPunct="0"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 defTabSz="762000" eaLnBrk="0" hangingPunct="0"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 defTabSz="762000" eaLnBrk="0" hangingPunct="0"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 defTabSz="762000" eaLnBrk="0" hangingPunct="0"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defTabSz="762000" eaLnBrk="0" fontAlgn="base" hangingPunct="0">
                    <a:lnSpc>
                      <a:spcPts val="17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n"/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defTabSz="762000" eaLnBrk="0" fontAlgn="base" hangingPunct="0">
                    <a:lnSpc>
                      <a:spcPts val="17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n"/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defTabSz="762000" eaLnBrk="0" fontAlgn="base" hangingPunct="0">
                    <a:lnSpc>
                      <a:spcPts val="17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n"/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defTabSz="762000" eaLnBrk="0" fontAlgn="base" hangingPunct="0">
                    <a:lnSpc>
                      <a:spcPts val="17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n"/>
                    <a:defRPr sz="1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FontTx/>
                    <a:buNone/>
                  </a:pPr>
                  <a:r>
                    <a:rPr lang="en-GB" altLang="da-DK" sz="10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I</a:t>
                  </a:r>
                  <a:r>
                    <a:rPr lang="en-GB" altLang="da-DK" sz="1000" baseline="-250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DC</a:t>
                  </a:r>
                </a:p>
              </p:txBody>
            </p:sp>
          </p:grpSp>
        </p:grpSp>
        <p:sp>
          <p:nvSpPr>
            <p:cNvPr id="4" name="Rectangle 49">
              <a:extLst>
                <a:ext uri="{FF2B5EF4-FFF2-40B4-BE49-F238E27FC236}">
                  <a16:creationId xmlns:a16="http://schemas.microsoft.com/office/drawing/2014/main" xmlns="" id="{6CE45C10-59CE-4C7B-BE40-15D01CD8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00"/>
              <a:ext cx="43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>
              <a:lvl1pPr defTabSz="762000" eaLnBrk="0" hangingPunct="0"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62000" eaLnBrk="0" hangingPunct="0"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62000" eaLnBrk="0" hangingPunct="0"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62000" eaLnBrk="0" hangingPunct="0"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62000" eaLnBrk="0" hangingPunct="0"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620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620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620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620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en-GB" altLang="da-DK" sz="1000" dirty="0">
                  <a:solidFill>
                    <a:schemeClr val="bg2"/>
                  </a:solidFill>
                  <a:latin typeface="+mj-lt"/>
                  <a:cs typeface="Arial" panose="020B0604020202020204" pitchFamily="34" charset="0"/>
                </a:rPr>
                <a:t>V</a:t>
              </a:r>
              <a:r>
                <a:rPr lang="en-GB" altLang="da-DK" sz="1000" baseline="-25000" dirty="0">
                  <a:solidFill>
                    <a:schemeClr val="bg2"/>
                  </a:solidFill>
                  <a:latin typeface="+mj-lt"/>
                  <a:cs typeface="Arial" panose="020B0604020202020204" pitchFamily="34" charset="0"/>
                </a:rPr>
                <a:t>DC</a:t>
              </a:r>
            </a:p>
          </p:txBody>
        </p:sp>
      </p:grpSp>
      <p:pic>
        <p:nvPicPr>
          <p:cNvPr id="49" name="Picture 54">
            <a:extLst>
              <a:ext uri="{FF2B5EF4-FFF2-40B4-BE49-F238E27FC236}">
                <a16:creationId xmlns:a16="http://schemas.microsoft.com/office/drawing/2014/main" xmlns="" id="{867A5C51-4315-4AFE-8EF1-80243811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038" y="3736784"/>
            <a:ext cx="2551877" cy="94328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6EDE197-2CE5-4375-BADD-E0FF4EDB4D86}"/>
              </a:ext>
            </a:extLst>
          </p:cNvPr>
          <p:cNvGrpSpPr/>
          <p:nvPr/>
        </p:nvGrpSpPr>
        <p:grpSpPr>
          <a:xfrm>
            <a:off x="755457" y="2534095"/>
            <a:ext cx="2703223" cy="879872"/>
            <a:chOff x="4537070" y="2137191"/>
            <a:chExt cx="1932385" cy="879872"/>
          </a:xfrm>
        </p:grpSpPr>
        <p:sp>
          <p:nvSpPr>
            <p:cNvPr id="51" name="AutoShape 55">
              <a:extLst>
                <a:ext uri="{FF2B5EF4-FFF2-40B4-BE49-F238E27FC236}">
                  <a16:creationId xmlns:a16="http://schemas.microsoft.com/office/drawing/2014/main" xmlns="" id="{CE28EE8E-C9F0-4394-9190-80E179A8BFB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537070" y="2219344"/>
              <a:ext cx="1932385" cy="79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xmlns="" id="{8661EF5A-9512-4E51-8E1C-FCD88E1B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0" y="2137191"/>
              <a:ext cx="1035844" cy="864394"/>
            </a:xfrm>
            <a:custGeom>
              <a:avLst/>
              <a:gdLst>
                <a:gd name="T0" fmla="*/ 0 w 890"/>
                <a:gd name="T1" fmla="*/ 1152525 h 832"/>
                <a:gd name="T2" fmla="*/ 1381125 w 890"/>
                <a:gd name="T3" fmla="*/ 1152525 h 8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0" h="832">
                  <a:moveTo>
                    <a:pt x="0" y="832"/>
                  </a:moveTo>
                  <a:cubicBezTo>
                    <a:pt x="263" y="0"/>
                    <a:pt x="599" y="0"/>
                    <a:pt x="890" y="832"/>
                  </a:cubicBezTo>
                </a:path>
              </a:pathLst>
            </a:custGeom>
            <a:noFill/>
            <a:ln w="23813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xmlns="" id="{FCEF9379-6403-4049-81EF-9C3C1C82B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304" y="2137191"/>
              <a:ext cx="1014413" cy="864394"/>
            </a:xfrm>
            <a:custGeom>
              <a:avLst/>
              <a:gdLst>
                <a:gd name="T0" fmla="*/ 0 w 871"/>
                <a:gd name="T1" fmla="*/ 1152525 h 832"/>
                <a:gd name="T2" fmla="*/ 1352550 w 871"/>
                <a:gd name="T3" fmla="*/ 1152525 h 8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71" h="832">
                  <a:moveTo>
                    <a:pt x="0" y="832"/>
                  </a:moveTo>
                  <a:cubicBezTo>
                    <a:pt x="258" y="0"/>
                    <a:pt x="586" y="0"/>
                    <a:pt x="871" y="832"/>
                  </a:cubicBezTo>
                </a:path>
              </a:pathLst>
            </a:custGeom>
            <a:noFill/>
            <a:ln w="238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xmlns="" id="{90332380-F205-457D-A986-089C7392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19" y="2230060"/>
              <a:ext cx="1901429" cy="771525"/>
            </a:xfrm>
            <a:custGeom>
              <a:avLst/>
              <a:gdLst>
                <a:gd name="T0" fmla="*/ 0 w 1633"/>
                <a:gd name="T1" fmla="*/ 0 h 743"/>
                <a:gd name="T2" fmla="*/ 0 w 1633"/>
                <a:gd name="T3" fmla="*/ 1028700 h 743"/>
                <a:gd name="T4" fmla="*/ 2535238 w 1633"/>
                <a:gd name="T5" fmla="*/ 1028700 h 7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743">
                  <a:moveTo>
                    <a:pt x="0" y="0"/>
                  </a:moveTo>
                  <a:lnTo>
                    <a:pt x="0" y="743"/>
                  </a:lnTo>
                  <a:lnTo>
                    <a:pt x="1633" y="743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5" name="Line 59">
              <a:extLst>
                <a:ext uri="{FF2B5EF4-FFF2-40B4-BE49-F238E27FC236}">
                  <a16:creationId xmlns:a16="http://schemas.microsoft.com/office/drawing/2014/main" xmlns="" id="{23129CE0-BE12-4C40-905B-D8317987E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4042" y="2361029"/>
              <a:ext cx="527447" cy="63103"/>
            </a:xfrm>
            <a:prstGeom prst="line">
              <a:avLst/>
            </a:prstGeom>
            <a:noFill/>
            <a:ln w="23813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xmlns="" id="{70898B78-2B84-4E08-A92C-D00B54F1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489" y="2352694"/>
              <a:ext cx="183356" cy="73819"/>
            </a:xfrm>
            <a:custGeom>
              <a:avLst/>
              <a:gdLst>
                <a:gd name="T0" fmla="*/ 244475 w 157"/>
                <a:gd name="T1" fmla="*/ 15037 h 72"/>
                <a:gd name="T2" fmla="*/ 0 w 157"/>
                <a:gd name="T3" fmla="*/ 98425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72">
                  <a:moveTo>
                    <a:pt x="157" y="11"/>
                  </a:moveTo>
                  <a:cubicBezTo>
                    <a:pt x="116" y="0"/>
                    <a:pt x="64" y="20"/>
                    <a:pt x="0" y="72"/>
                  </a:cubicBezTo>
                </a:path>
              </a:pathLst>
            </a:custGeom>
            <a:noFill/>
            <a:ln w="23813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xmlns="" id="{F3250FA7-476F-4FC9-9208-3554DDE6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7" y="2315785"/>
              <a:ext cx="173831" cy="685800"/>
            </a:xfrm>
            <a:custGeom>
              <a:avLst/>
              <a:gdLst>
                <a:gd name="T0" fmla="*/ 0 w 149"/>
                <a:gd name="T1" fmla="*/ 914400 h 660"/>
                <a:gd name="T2" fmla="*/ 231775 w 149"/>
                <a:gd name="T3" fmla="*/ 913015 h 6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" h="660">
                  <a:moveTo>
                    <a:pt x="0" y="660"/>
                  </a:moveTo>
                  <a:cubicBezTo>
                    <a:pt x="44" y="0"/>
                    <a:pt x="100" y="0"/>
                    <a:pt x="149" y="659"/>
                  </a:cubicBezTo>
                </a:path>
              </a:pathLst>
            </a:custGeom>
            <a:noFill/>
            <a:ln w="23813" cap="rnd">
              <a:solidFill>
                <a:srgbClr val="33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xmlns="" id="{83C04F5E-A6F9-41FF-B285-5CEF1FF05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401" y="2315785"/>
              <a:ext cx="172641" cy="685800"/>
            </a:xfrm>
            <a:custGeom>
              <a:avLst/>
              <a:gdLst>
                <a:gd name="T0" fmla="*/ 0 w 148"/>
                <a:gd name="T1" fmla="*/ 914400 h 660"/>
                <a:gd name="T2" fmla="*/ 230188 w 148"/>
                <a:gd name="T3" fmla="*/ 913015 h 6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8" h="660">
                  <a:moveTo>
                    <a:pt x="0" y="660"/>
                  </a:moveTo>
                  <a:cubicBezTo>
                    <a:pt x="43" y="0"/>
                    <a:pt x="99" y="0"/>
                    <a:pt x="148" y="659"/>
                  </a:cubicBezTo>
                </a:path>
              </a:pathLst>
            </a:custGeom>
            <a:noFill/>
            <a:ln w="23813" cap="rnd">
              <a:solidFill>
                <a:srgbClr val="33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xmlns="" id="{1648BBF4-972B-43CE-92F6-336C90064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876" y="2352694"/>
              <a:ext cx="183356" cy="73819"/>
            </a:xfrm>
            <a:custGeom>
              <a:avLst/>
              <a:gdLst>
                <a:gd name="T0" fmla="*/ 244475 w 157"/>
                <a:gd name="T1" fmla="*/ 15037 h 72"/>
                <a:gd name="T2" fmla="*/ 0 w 157"/>
                <a:gd name="T3" fmla="*/ 98425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72">
                  <a:moveTo>
                    <a:pt x="157" y="11"/>
                  </a:moveTo>
                  <a:cubicBezTo>
                    <a:pt x="116" y="0"/>
                    <a:pt x="64" y="20"/>
                    <a:pt x="0" y="72"/>
                  </a:cubicBezTo>
                </a:path>
              </a:pathLst>
            </a:custGeom>
            <a:noFill/>
            <a:ln w="23813" cap="rnd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60" name="Line 64">
              <a:extLst>
                <a:ext uri="{FF2B5EF4-FFF2-40B4-BE49-F238E27FC236}">
                  <a16:creationId xmlns:a16="http://schemas.microsoft.com/office/drawing/2014/main" xmlns="" id="{6C802C75-A242-4C93-A542-5746D698C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883" y="2386032"/>
              <a:ext cx="327422" cy="40481"/>
            </a:xfrm>
            <a:prstGeom prst="line">
              <a:avLst/>
            </a:prstGeom>
            <a:noFill/>
            <a:ln w="23813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61" name="Line 65">
              <a:extLst>
                <a:ext uri="{FF2B5EF4-FFF2-40B4-BE49-F238E27FC236}">
                  <a16:creationId xmlns:a16="http://schemas.microsoft.com/office/drawing/2014/main" xmlns="" id="{24EF3B93-9D0A-42F1-84C2-5D1444601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0798" y="2363410"/>
              <a:ext cx="328613" cy="41672"/>
            </a:xfrm>
            <a:prstGeom prst="line">
              <a:avLst/>
            </a:prstGeom>
            <a:noFill/>
            <a:ln w="23813" cap="rnd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</p:grpSp>
      <p:sp>
        <p:nvSpPr>
          <p:cNvPr id="62" name="Rectangle 66">
            <a:extLst>
              <a:ext uri="{FF2B5EF4-FFF2-40B4-BE49-F238E27FC236}">
                <a16:creationId xmlns:a16="http://schemas.microsoft.com/office/drawing/2014/main" xmlns="" id="{957CF057-00A1-4F79-B016-385FDB306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592" y="2562624"/>
            <a:ext cx="4572000" cy="1923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defTabSz="179388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360363" indent="-179388" defTabSz="179388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179388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179388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179388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179388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179388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179388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179388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Aft>
                <a:spcPct val="75000"/>
              </a:spcAft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b="0" dirty="0">
                <a:latin typeface="+mn-lt"/>
              </a:rPr>
              <a:t>All diode rectifier circuits draw non sinusoidal current</a:t>
            </a:r>
            <a:endParaRPr lang="en-GB" altLang="da-DK" b="0" dirty="0">
              <a:latin typeface="+mn-lt"/>
            </a:endParaRPr>
          </a:p>
          <a:p>
            <a:pPr marL="285750" indent="-285750">
              <a:spcAft>
                <a:spcPct val="75000"/>
              </a:spcAft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b="0" dirty="0">
                <a:latin typeface="+mn-lt"/>
              </a:rPr>
              <a:t>Biggest contributors are:</a:t>
            </a:r>
          </a:p>
          <a:p>
            <a:pPr marL="742950" lvl="4" indent="-285750"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dirty="0">
                <a:latin typeface="+mn-lt"/>
              </a:rPr>
              <a:t>S</a:t>
            </a:r>
            <a:r>
              <a:rPr lang="en-US" altLang="da-DK" b="0" dirty="0">
                <a:latin typeface="+mn-lt"/>
              </a:rPr>
              <a:t>witch </a:t>
            </a:r>
            <a:r>
              <a:rPr lang="en-US" altLang="da-DK" dirty="0">
                <a:latin typeface="+mn-lt"/>
              </a:rPr>
              <a:t>M</a:t>
            </a:r>
            <a:r>
              <a:rPr lang="en-US" altLang="da-DK" b="0" dirty="0">
                <a:latin typeface="+mn-lt"/>
              </a:rPr>
              <a:t>ode </a:t>
            </a:r>
            <a:r>
              <a:rPr lang="en-US" altLang="da-DK" dirty="0">
                <a:latin typeface="+mn-lt"/>
              </a:rPr>
              <a:t>P</a:t>
            </a:r>
            <a:r>
              <a:rPr lang="en-US" altLang="da-DK" b="0" dirty="0">
                <a:latin typeface="+mn-lt"/>
              </a:rPr>
              <a:t>ower </a:t>
            </a:r>
            <a:r>
              <a:rPr lang="en-US" altLang="da-DK" dirty="0">
                <a:latin typeface="+mn-lt"/>
              </a:rPr>
              <a:t>S</a:t>
            </a:r>
            <a:r>
              <a:rPr lang="en-US" altLang="da-DK" b="0" dirty="0">
                <a:latin typeface="+mn-lt"/>
              </a:rPr>
              <a:t>upplies</a:t>
            </a:r>
          </a:p>
          <a:p>
            <a:pPr marL="742950" lvl="4" indent="-285750"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b="0" dirty="0">
                <a:latin typeface="+mn-lt"/>
              </a:rPr>
              <a:t>Lighting </a:t>
            </a:r>
          </a:p>
          <a:p>
            <a:pPr marL="742950" lvl="4" indent="-285750"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b="0" dirty="0">
                <a:latin typeface="+mn-lt"/>
              </a:rPr>
              <a:t>UPS</a:t>
            </a:r>
          </a:p>
          <a:p>
            <a:pPr marL="742950" lvl="4" indent="-285750">
              <a:buClr>
                <a:srgbClr val="B6000F"/>
              </a:buClr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altLang="da-DK" b="0" dirty="0">
                <a:latin typeface="+mn-lt"/>
              </a:rPr>
              <a:t>AC drives</a:t>
            </a:r>
          </a:p>
        </p:txBody>
      </p:sp>
      <p:sp>
        <p:nvSpPr>
          <p:cNvPr id="63" name="Rectangle 69">
            <a:extLst>
              <a:ext uri="{FF2B5EF4-FFF2-40B4-BE49-F238E27FC236}">
                <a16:creationId xmlns:a16="http://schemas.microsoft.com/office/drawing/2014/main" xmlns="" id="{518724E4-076E-443B-8F40-90555D8CD472}"/>
              </a:ext>
            </a:extLst>
          </p:cNvPr>
          <p:cNvSpPr txBox="1">
            <a:spLocks noChangeArrowheads="1"/>
          </p:cNvSpPr>
          <p:nvPr/>
        </p:nvSpPr>
        <p:spPr>
          <a:xfrm>
            <a:off x="4288324" y="835373"/>
            <a:ext cx="4068761" cy="489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a-DK" sz="2400" b="1" dirty="0">
                <a:solidFill>
                  <a:srgbClr val="C00000"/>
                </a:solidFill>
              </a:rPr>
              <a:t>Non linear </a:t>
            </a:r>
            <a:r>
              <a:rPr lang="en-US" altLang="da-DK" sz="2400" dirty="0"/>
              <a:t>loads</a:t>
            </a:r>
            <a:endParaRPr lang="en-GB" altLang="da-DK" sz="2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ED72134-9FE6-4BEF-9351-BC7B17A99964}"/>
              </a:ext>
            </a:extLst>
          </p:cNvPr>
          <p:cNvSpPr/>
          <p:nvPr/>
        </p:nvSpPr>
        <p:spPr>
          <a:xfrm>
            <a:off x="4283449" y="157552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Harmonics are primarily caused by loads that draw current in a non-sinusoidal manner (non linear loads)</a:t>
            </a:r>
          </a:p>
        </p:txBody>
      </p:sp>
    </p:spTree>
    <p:extLst>
      <p:ext uri="{BB962C8B-B14F-4D97-AF65-F5344CB8AC3E}">
        <p14:creationId xmlns:p14="http://schemas.microsoft.com/office/powerpoint/2010/main" xmlns="" val="25677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1">
            <a:extLst>
              <a:ext uri="{FF2B5EF4-FFF2-40B4-BE49-F238E27FC236}">
                <a16:creationId xmlns:a16="http://schemas.microsoft.com/office/drawing/2014/main" xmlns="" id="{626F907E-D71E-4C0A-BD85-962744436704}"/>
              </a:ext>
            </a:extLst>
          </p:cNvPr>
          <p:cNvGrpSpPr>
            <a:grpSpLocks/>
          </p:cNvGrpSpPr>
          <p:nvPr/>
        </p:nvGrpSpPr>
        <p:grpSpPr bwMode="auto">
          <a:xfrm>
            <a:off x="438210" y="1750357"/>
            <a:ext cx="4314069" cy="1001899"/>
            <a:chOff x="793" y="1207"/>
            <a:chExt cx="2582" cy="511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xmlns="" id="{300A01E0-E224-46E9-B050-DB8AB3F5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252"/>
              <a:ext cx="1291" cy="323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/>
              </a:outerShdw>
            </a:effectLst>
          </p:spPr>
          <p:txBody>
            <a:bodyPr wrap="none" lIns="92075" tIns="46038" rIns="92075" bIns="46038" anchor="ctr"/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Distortion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xmlns="" id="{CC519A3E-4760-4194-A491-40688B3CC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1434"/>
              <a:ext cx="1293" cy="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74CD1168-A9A2-4B57-8CF7-ECFDAB7F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449"/>
              <a:ext cx="105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System</a:t>
              </a:r>
            </a:p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Impedance</a:t>
              </a: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xmlns="" id="{FEF62814-2476-4329-A420-402538C6A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1207"/>
              <a:ext cx="1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SimHei" pitchFamily="49" charset="-122"/>
                </a:defRPr>
              </a:lvl9pPr>
            </a:lstStyle>
            <a:p>
              <a:pPr marL="0" marR="0" lvl="0" indent="0" algn="dist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Hei" pitchFamily="49" charset="-122"/>
                </a:rPr>
                <a:t>U=Z*I</a:t>
              </a: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8579302A-ED34-48AC-89BA-14F3D5B4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13" y="1849324"/>
            <a:ext cx="2037842" cy="636019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 Distortion</a:t>
            </a:r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xmlns="" id="{FD095789-4E2A-4218-AF84-4D91ABDC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150" y="796570"/>
            <a:ext cx="4631367" cy="560666"/>
          </a:xfrm>
          <a:prstGeom prst="ellipse">
            <a:avLst/>
          </a:prstGeom>
          <a:solidFill>
            <a:srgbClr val="FF0000"/>
          </a:solidFill>
          <a:ln w="12700">
            <a:solidFill>
              <a:sysClr val="windowText" lastClr="000000"/>
            </a:solidFill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lIns="92075" tIns="46038" rIns="92075" bIns="46038" anchor="ctr"/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Non-linear Load: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 mode power supply, </a:t>
            </a:r>
          </a:p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Electronic lighting, UPS, AC Drives </a:t>
            </a: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xmlns="" id="{1ADD6530-FF67-460E-A18B-C24F2D646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758" y="1428376"/>
            <a:ext cx="0" cy="32059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B8BD40-8D9E-4483-A2C5-8FED11F1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13" y="3218133"/>
            <a:ext cx="3279932" cy="13534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4D2C67-0915-44DA-AC27-8D5BA4BB56F3}"/>
              </a:ext>
            </a:extLst>
          </p:cNvPr>
          <p:cNvSpPr/>
          <p:nvPr/>
        </p:nvSpPr>
        <p:spPr>
          <a:xfrm>
            <a:off x="162634" y="3392823"/>
            <a:ext cx="4752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Harmonic currents flowing through the system impedance create distorted voltage drops, due to the superposition principle it results also in voltage distortion</a:t>
            </a:r>
            <a:endParaRPr lang="it-IT" sz="1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718861E-03EE-42AC-A54E-7961B3D08B38}"/>
              </a:ext>
            </a:extLst>
          </p:cNvPr>
          <p:cNvCxnSpPr/>
          <p:nvPr/>
        </p:nvCxnSpPr>
        <p:spPr>
          <a:xfrm flipV="1">
            <a:off x="0" y="2902978"/>
            <a:ext cx="9144000" cy="882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60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7"/>
          <p:cNvSpPr>
            <a:spLocks noChangeArrowheads="1"/>
          </p:cNvSpPr>
          <p:nvPr/>
        </p:nvSpPr>
        <p:spPr bwMode="auto">
          <a:xfrm>
            <a:off x="533400" y="876763"/>
            <a:ext cx="5886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85800">
              <a:lnSpc>
                <a:spcPct val="95000"/>
              </a:lnSpc>
              <a:defRPr/>
            </a:pPr>
            <a:r>
              <a:rPr lang="da-DK" sz="1400" kern="0" dirty="0">
                <a:solidFill>
                  <a:sysClr val="windowText" lastClr="000000"/>
                </a:solidFill>
              </a:rPr>
              <a:t>How do they look like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473722" y="1203649"/>
            <a:ext cx="8167836" cy="77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da-DK" sz="1200" dirty="0"/>
              <a:t>Any periodic signals, independent of shape, can be represented as a sum of sine-waves.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da-DK" sz="1200" dirty="0"/>
              <a:t>This is called a “Fourier” representation.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da-DK" sz="1200" dirty="0"/>
              <a:t>That gives the opportunity to treat all signals by AC circuit theory.</a:t>
            </a:r>
          </a:p>
        </p:txBody>
      </p: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438282" y="4403999"/>
            <a:ext cx="8557800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/>
          <a:p>
            <a:pPr defTabSz="571500" eaLnBrk="0" hangingPunct="0">
              <a:spcBef>
                <a:spcPct val="50000"/>
              </a:spcBef>
              <a:defRPr/>
            </a:pPr>
            <a:r>
              <a:rPr lang="da-DK" sz="1350" kern="0" dirty="0">
                <a:solidFill>
                  <a:srgbClr val="FF0000"/>
                </a:solidFill>
              </a:rPr>
              <a:t>Harmonics is decomposition of a signal into different (integer of fundamental) frequencies</a:t>
            </a:r>
          </a:p>
        </p:txBody>
      </p:sp>
      <p:pic>
        <p:nvPicPr>
          <p:cNvPr id="41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533400" y="2173784"/>
            <a:ext cx="2403296" cy="2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6167390" y="2173784"/>
            <a:ext cx="2403296" cy="2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6149951" y="2178144"/>
            <a:ext cx="2435023" cy="211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6168581" y="2173784"/>
            <a:ext cx="2403296" cy="2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6316679" y="2178144"/>
            <a:ext cx="2269486" cy="211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45" t="29527" r="16536" b="44292"/>
          <a:stretch>
            <a:fillRect/>
          </a:stretch>
        </p:blipFill>
        <p:spPr bwMode="auto">
          <a:xfrm>
            <a:off x="6168581" y="2173784"/>
            <a:ext cx="2403296" cy="2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96"/>
          <p:cNvGrpSpPr>
            <a:grpSpLocks/>
          </p:cNvGrpSpPr>
          <p:nvPr/>
        </p:nvGrpSpPr>
        <p:grpSpPr bwMode="auto">
          <a:xfrm>
            <a:off x="3973801" y="2173784"/>
            <a:ext cx="1331063" cy="485231"/>
            <a:chOff x="2334" y="1480"/>
            <a:chExt cx="964" cy="397"/>
          </a:xfrm>
        </p:grpSpPr>
        <p:sp>
          <p:nvSpPr>
            <p:cNvPr id="48" name="AutoShape 97"/>
            <p:cNvSpPr>
              <a:spLocks noChangeArrowheads="1"/>
            </p:cNvSpPr>
            <p:nvPr/>
          </p:nvSpPr>
          <p:spPr bwMode="auto">
            <a:xfrm>
              <a:off x="2375" y="1626"/>
              <a:ext cx="857" cy="218"/>
            </a:xfrm>
            <a:prstGeom prst="rightArrow">
              <a:avLst>
                <a:gd name="adj1" fmla="val 50000"/>
                <a:gd name="adj2" fmla="val 982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CCFF"/>
                </a:gs>
              </a:gsLst>
              <a:lin ang="0" scaled="1"/>
            </a:gra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eaLnBrk="0" hangingPunct="0">
                <a:defRPr/>
              </a:pPr>
              <a:r>
                <a:rPr lang="da-DK" sz="900" b="1" kern="0">
                  <a:solidFill>
                    <a:srgbClr val="FF0033"/>
                  </a:solidFill>
                  <a:latin typeface="Arial Unicode MS" pitchFamily="34" charset="-128"/>
                </a:rPr>
                <a:t>1’st (fundamental)</a:t>
              </a:r>
              <a:endParaRPr lang="en-GB" sz="900" b="1" kern="0">
                <a:solidFill>
                  <a:srgbClr val="FF0033"/>
                </a:solidFill>
                <a:latin typeface="Arial Unicode MS" pitchFamily="34" charset="-128"/>
              </a:endParaRPr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334" y="1480"/>
              <a:ext cx="964" cy="397"/>
            </a:xfrm>
            <a:custGeom>
              <a:avLst/>
              <a:gdLst>
                <a:gd name="T0" fmla="*/ 14 w 2744"/>
                <a:gd name="T1" fmla="*/ 180 h 896"/>
                <a:gd name="T2" fmla="*/ 33 w 2744"/>
                <a:gd name="T3" fmla="*/ 155 h 896"/>
                <a:gd name="T4" fmla="*/ 53 w 2744"/>
                <a:gd name="T5" fmla="*/ 131 h 896"/>
                <a:gd name="T6" fmla="*/ 72 w 2744"/>
                <a:gd name="T7" fmla="*/ 108 h 896"/>
                <a:gd name="T8" fmla="*/ 92 w 2744"/>
                <a:gd name="T9" fmla="*/ 87 h 896"/>
                <a:gd name="T10" fmla="*/ 111 w 2744"/>
                <a:gd name="T11" fmla="*/ 66 h 896"/>
                <a:gd name="T12" fmla="*/ 130 w 2744"/>
                <a:gd name="T13" fmla="*/ 49 h 896"/>
                <a:gd name="T14" fmla="*/ 150 w 2744"/>
                <a:gd name="T15" fmla="*/ 33 h 896"/>
                <a:gd name="T16" fmla="*/ 169 w 2744"/>
                <a:gd name="T17" fmla="*/ 20 h 896"/>
                <a:gd name="T18" fmla="*/ 189 w 2744"/>
                <a:gd name="T19" fmla="*/ 11 h 896"/>
                <a:gd name="T20" fmla="*/ 208 w 2744"/>
                <a:gd name="T21" fmla="*/ 5 h 896"/>
                <a:gd name="T22" fmla="*/ 227 w 2744"/>
                <a:gd name="T23" fmla="*/ 0 h 896"/>
                <a:gd name="T24" fmla="*/ 247 w 2744"/>
                <a:gd name="T25" fmla="*/ 0 h 896"/>
                <a:gd name="T26" fmla="*/ 266 w 2744"/>
                <a:gd name="T27" fmla="*/ 3 h 896"/>
                <a:gd name="T28" fmla="*/ 286 w 2744"/>
                <a:gd name="T29" fmla="*/ 8 h 896"/>
                <a:gd name="T30" fmla="*/ 305 w 2744"/>
                <a:gd name="T31" fmla="*/ 17 h 896"/>
                <a:gd name="T32" fmla="*/ 325 w 2744"/>
                <a:gd name="T33" fmla="*/ 28 h 896"/>
                <a:gd name="T34" fmla="*/ 344 w 2744"/>
                <a:gd name="T35" fmla="*/ 43 h 896"/>
                <a:gd name="T36" fmla="*/ 363 w 2744"/>
                <a:gd name="T37" fmla="*/ 60 h 896"/>
                <a:gd name="T38" fmla="*/ 383 w 2744"/>
                <a:gd name="T39" fmla="*/ 79 h 896"/>
                <a:gd name="T40" fmla="*/ 402 w 2744"/>
                <a:gd name="T41" fmla="*/ 100 h 896"/>
                <a:gd name="T42" fmla="*/ 422 w 2744"/>
                <a:gd name="T43" fmla="*/ 122 h 896"/>
                <a:gd name="T44" fmla="*/ 441 w 2744"/>
                <a:gd name="T45" fmla="*/ 145 h 896"/>
                <a:gd name="T46" fmla="*/ 461 w 2744"/>
                <a:gd name="T47" fmla="*/ 171 h 896"/>
                <a:gd name="T48" fmla="*/ 480 w 2744"/>
                <a:gd name="T49" fmla="*/ 196 h 896"/>
                <a:gd name="T50" fmla="*/ 499 w 2744"/>
                <a:gd name="T51" fmla="*/ 220 h 896"/>
                <a:gd name="T52" fmla="*/ 519 w 2744"/>
                <a:gd name="T53" fmla="*/ 245 h 896"/>
                <a:gd name="T54" fmla="*/ 538 w 2744"/>
                <a:gd name="T55" fmla="*/ 269 h 896"/>
                <a:gd name="T56" fmla="*/ 556 w 2744"/>
                <a:gd name="T57" fmla="*/ 291 h 896"/>
                <a:gd name="T58" fmla="*/ 575 w 2744"/>
                <a:gd name="T59" fmla="*/ 313 h 896"/>
                <a:gd name="T60" fmla="*/ 595 w 2744"/>
                <a:gd name="T61" fmla="*/ 332 h 896"/>
                <a:gd name="T62" fmla="*/ 614 w 2744"/>
                <a:gd name="T63" fmla="*/ 349 h 896"/>
                <a:gd name="T64" fmla="*/ 634 w 2744"/>
                <a:gd name="T65" fmla="*/ 365 h 896"/>
                <a:gd name="T66" fmla="*/ 653 w 2744"/>
                <a:gd name="T67" fmla="*/ 378 h 896"/>
                <a:gd name="T68" fmla="*/ 672 w 2744"/>
                <a:gd name="T69" fmla="*/ 385 h 896"/>
                <a:gd name="T70" fmla="*/ 692 w 2744"/>
                <a:gd name="T71" fmla="*/ 393 h 896"/>
                <a:gd name="T72" fmla="*/ 711 w 2744"/>
                <a:gd name="T73" fmla="*/ 397 h 896"/>
                <a:gd name="T74" fmla="*/ 731 w 2744"/>
                <a:gd name="T75" fmla="*/ 397 h 896"/>
                <a:gd name="T76" fmla="*/ 750 w 2744"/>
                <a:gd name="T77" fmla="*/ 393 h 896"/>
                <a:gd name="T78" fmla="*/ 770 w 2744"/>
                <a:gd name="T79" fmla="*/ 387 h 896"/>
                <a:gd name="T80" fmla="*/ 789 w 2744"/>
                <a:gd name="T81" fmla="*/ 378 h 896"/>
                <a:gd name="T82" fmla="*/ 808 w 2744"/>
                <a:gd name="T83" fmla="*/ 366 h 896"/>
                <a:gd name="T84" fmla="*/ 828 w 2744"/>
                <a:gd name="T85" fmla="*/ 352 h 896"/>
                <a:gd name="T86" fmla="*/ 847 w 2744"/>
                <a:gd name="T87" fmla="*/ 335 h 896"/>
                <a:gd name="T88" fmla="*/ 867 w 2744"/>
                <a:gd name="T89" fmla="*/ 316 h 896"/>
                <a:gd name="T90" fmla="*/ 886 w 2744"/>
                <a:gd name="T91" fmla="*/ 294 h 896"/>
                <a:gd name="T92" fmla="*/ 906 w 2744"/>
                <a:gd name="T93" fmla="*/ 272 h 896"/>
                <a:gd name="T94" fmla="*/ 925 w 2744"/>
                <a:gd name="T95" fmla="*/ 248 h 896"/>
                <a:gd name="T96" fmla="*/ 944 w 2744"/>
                <a:gd name="T97" fmla="*/ 223 h 896"/>
                <a:gd name="T98" fmla="*/ 964 w 2744"/>
                <a:gd name="T99" fmla="*/ 199 h 8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44" h="896">
                  <a:moveTo>
                    <a:pt x="0" y="449"/>
                  </a:moveTo>
                  <a:lnTo>
                    <a:pt x="12" y="435"/>
                  </a:lnTo>
                  <a:lnTo>
                    <a:pt x="28" y="421"/>
                  </a:lnTo>
                  <a:lnTo>
                    <a:pt x="40" y="407"/>
                  </a:lnTo>
                  <a:lnTo>
                    <a:pt x="55" y="392"/>
                  </a:lnTo>
                  <a:lnTo>
                    <a:pt x="67" y="378"/>
                  </a:lnTo>
                  <a:lnTo>
                    <a:pt x="83" y="364"/>
                  </a:lnTo>
                  <a:lnTo>
                    <a:pt x="95" y="350"/>
                  </a:lnTo>
                  <a:lnTo>
                    <a:pt x="111" y="335"/>
                  </a:lnTo>
                  <a:lnTo>
                    <a:pt x="122" y="321"/>
                  </a:lnTo>
                  <a:lnTo>
                    <a:pt x="138" y="310"/>
                  </a:lnTo>
                  <a:lnTo>
                    <a:pt x="150" y="296"/>
                  </a:lnTo>
                  <a:lnTo>
                    <a:pt x="166" y="282"/>
                  </a:lnTo>
                  <a:lnTo>
                    <a:pt x="178" y="268"/>
                  </a:lnTo>
                  <a:lnTo>
                    <a:pt x="194" y="257"/>
                  </a:lnTo>
                  <a:lnTo>
                    <a:pt x="205" y="243"/>
                  </a:lnTo>
                  <a:lnTo>
                    <a:pt x="221" y="232"/>
                  </a:lnTo>
                  <a:lnTo>
                    <a:pt x="233" y="218"/>
                  </a:lnTo>
                  <a:lnTo>
                    <a:pt x="249" y="207"/>
                  </a:lnTo>
                  <a:lnTo>
                    <a:pt x="261" y="196"/>
                  </a:lnTo>
                  <a:lnTo>
                    <a:pt x="276" y="182"/>
                  </a:lnTo>
                  <a:lnTo>
                    <a:pt x="288" y="171"/>
                  </a:lnTo>
                  <a:lnTo>
                    <a:pt x="304" y="161"/>
                  </a:lnTo>
                  <a:lnTo>
                    <a:pt x="316" y="150"/>
                  </a:lnTo>
                  <a:lnTo>
                    <a:pt x="332" y="139"/>
                  </a:lnTo>
                  <a:lnTo>
                    <a:pt x="343" y="128"/>
                  </a:lnTo>
                  <a:lnTo>
                    <a:pt x="359" y="121"/>
                  </a:lnTo>
                  <a:lnTo>
                    <a:pt x="371" y="111"/>
                  </a:lnTo>
                  <a:lnTo>
                    <a:pt x="387" y="100"/>
                  </a:lnTo>
                  <a:lnTo>
                    <a:pt x="399" y="93"/>
                  </a:lnTo>
                  <a:lnTo>
                    <a:pt x="415" y="86"/>
                  </a:lnTo>
                  <a:lnTo>
                    <a:pt x="426" y="75"/>
                  </a:lnTo>
                  <a:lnTo>
                    <a:pt x="442" y="68"/>
                  </a:lnTo>
                  <a:lnTo>
                    <a:pt x="454" y="61"/>
                  </a:lnTo>
                  <a:lnTo>
                    <a:pt x="470" y="54"/>
                  </a:lnTo>
                  <a:lnTo>
                    <a:pt x="482" y="46"/>
                  </a:lnTo>
                  <a:lnTo>
                    <a:pt x="497" y="43"/>
                  </a:lnTo>
                  <a:lnTo>
                    <a:pt x="509" y="36"/>
                  </a:lnTo>
                  <a:lnTo>
                    <a:pt x="525" y="32"/>
                  </a:lnTo>
                  <a:lnTo>
                    <a:pt x="537" y="25"/>
                  </a:lnTo>
                  <a:lnTo>
                    <a:pt x="553" y="21"/>
                  </a:lnTo>
                  <a:lnTo>
                    <a:pt x="565" y="18"/>
                  </a:lnTo>
                  <a:lnTo>
                    <a:pt x="580" y="14"/>
                  </a:lnTo>
                  <a:lnTo>
                    <a:pt x="592" y="11"/>
                  </a:lnTo>
                  <a:lnTo>
                    <a:pt x="608" y="7"/>
                  </a:lnTo>
                  <a:lnTo>
                    <a:pt x="620" y="4"/>
                  </a:lnTo>
                  <a:lnTo>
                    <a:pt x="636" y="4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675" y="0"/>
                  </a:lnTo>
                  <a:lnTo>
                    <a:pt x="691" y="0"/>
                  </a:lnTo>
                  <a:lnTo>
                    <a:pt x="703" y="0"/>
                  </a:lnTo>
                  <a:lnTo>
                    <a:pt x="718" y="0"/>
                  </a:lnTo>
                  <a:lnTo>
                    <a:pt x="730" y="4"/>
                  </a:lnTo>
                  <a:lnTo>
                    <a:pt x="746" y="4"/>
                  </a:lnTo>
                  <a:lnTo>
                    <a:pt x="758" y="7"/>
                  </a:lnTo>
                  <a:lnTo>
                    <a:pt x="774" y="7"/>
                  </a:lnTo>
                  <a:lnTo>
                    <a:pt x="786" y="11"/>
                  </a:lnTo>
                  <a:lnTo>
                    <a:pt x="797" y="14"/>
                  </a:lnTo>
                  <a:lnTo>
                    <a:pt x="813" y="18"/>
                  </a:lnTo>
                  <a:lnTo>
                    <a:pt x="825" y="25"/>
                  </a:lnTo>
                  <a:lnTo>
                    <a:pt x="841" y="29"/>
                  </a:lnTo>
                  <a:lnTo>
                    <a:pt x="853" y="32"/>
                  </a:lnTo>
                  <a:lnTo>
                    <a:pt x="868" y="39"/>
                  </a:lnTo>
                  <a:lnTo>
                    <a:pt x="880" y="43"/>
                  </a:lnTo>
                  <a:lnTo>
                    <a:pt x="896" y="50"/>
                  </a:lnTo>
                  <a:lnTo>
                    <a:pt x="908" y="57"/>
                  </a:lnTo>
                  <a:lnTo>
                    <a:pt x="924" y="64"/>
                  </a:lnTo>
                  <a:lnTo>
                    <a:pt x="936" y="71"/>
                  </a:lnTo>
                  <a:lnTo>
                    <a:pt x="951" y="79"/>
                  </a:lnTo>
                  <a:lnTo>
                    <a:pt x="963" y="89"/>
                  </a:lnTo>
                  <a:lnTo>
                    <a:pt x="979" y="96"/>
                  </a:lnTo>
                  <a:lnTo>
                    <a:pt x="991" y="107"/>
                  </a:lnTo>
                  <a:lnTo>
                    <a:pt x="1007" y="114"/>
                  </a:lnTo>
                  <a:lnTo>
                    <a:pt x="1018" y="125"/>
                  </a:lnTo>
                  <a:lnTo>
                    <a:pt x="1034" y="136"/>
                  </a:lnTo>
                  <a:lnTo>
                    <a:pt x="1046" y="146"/>
                  </a:lnTo>
                  <a:lnTo>
                    <a:pt x="1062" y="157"/>
                  </a:lnTo>
                  <a:lnTo>
                    <a:pt x="1074" y="168"/>
                  </a:lnTo>
                  <a:lnTo>
                    <a:pt x="1089" y="178"/>
                  </a:lnTo>
                  <a:lnTo>
                    <a:pt x="1101" y="189"/>
                  </a:lnTo>
                  <a:lnTo>
                    <a:pt x="1117" y="200"/>
                  </a:lnTo>
                  <a:lnTo>
                    <a:pt x="1129" y="214"/>
                  </a:lnTo>
                  <a:lnTo>
                    <a:pt x="1145" y="225"/>
                  </a:lnTo>
                  <a:lnTo>
                    <a:pt x="1157" y="239"/>
                  </a:lnTo>
                  <a:lnTo>
                    <a:pt x="1172" y="250"/>
                  </a:lnTo>
                  <a:lnTo>
                    <a:pt x="1184" y="264"/>
                  </a:lnTo>
                  <a:lnTo>
                    <a:pt x="1200" y="275"/>
                  </a:lnTo>
                  <a:lnTo>
                    <a:pt x="1212" y="289"/>
                  </a:lnTo>
                  <a:lnTo>
                    <a:pt x="1228" y="303"/>
                  </a:lnTo>
                  <a:lnTo>
                    <a:pt x="1239" y="314"/>
                  </a:lnTo>
                  <a:lnTo>
                    <a:pt x="1255" y="328"/>
                  </a:lnTo>
                  <a:lnTo>
                    <a:pt x="1267" y="342"/>
                  </a:lnTo>
                  <a:lnTo>
                    <a:pt x="1283" y="357"/>
                  </a:lnTo>
                  <a:lnTo>
                    <a:pt x="1295" y="371"/>
                  </a:lnTo>
                  <a:lnTo>
                    <a:pt x="1311" y="385"/>
                  </a:lnTo>
                  <a:lnTo>
                    <a:pt x="1322" y="399"/>
                  </a:lnTo>
                  <a:lnTo>
                    <a:pt x="1338" y="414"/>
                  </a:lnTo>
                  <a:lnTo>
                    <a:pt x="1350" y="428"/>
                  </a:lnTo>
                  <a:lnTo>
                    <a:pt x="1366" y="442"/>
                  </a:lnTo>
                  <a:lnTo>
                    <a:pt x="1378" y="453"/>
                  </a:lnTo>
                  <a:lnTo>
                    <a:pt x="1393" y="467"/>
                  </a:lnTo>
                  <a:lnTo>
                    <a:pt x="1405" y="481"/>
                  </a:lnTo>
                  <a:lnTo>
                    <a:pt x="1421" y="496"/>
                  </a:lnTo>
                  <a:lnTo>
                    <a:pt x="1433" y="510"/>
                  </a:lnTo>
                  <a:lnTo>
                    <a:pt x="1449" y="524"/>
                  </a:lnTo>
                  <a:lnTo>
                    <a:pt x="1461" y="538"/>
                  </a:lnTo>
                  <a:lnTo>
                    <a:pt x="1476" y="553"/>
                  </a:lnTo>
                  <a:lnTo>
                    <a:pt x="1488" y="567"/>
                  </a:lnTo>
                  <a:lnTo>
                    <a:pt x="1504" y="581"/>
                  </a:lnTo>
                  <a:lnTo>
                    <a:pt x="1516" y="592"/>
                  </a:lnTo>
                  <a:lnTo>
                    <a:pt x="1532" y="606"/>
                  </a:lnTo>
                  <a:lnTo>
                    <a:pt x="1543" y="620"/>
                  </a:lnTo>
                  <a:lnTo>
                    <a:pt x="1559" y="631"/>
                  </a:lnTo>
                  <a:lnTo>
                    <a:pt x="1571" y="645"/>
                  </a:lnTo>
                  <a:lnTo>
                    <a:pt x="1583" y="656"/>
                  </a:lnTo>
                  <a:lnTo>
                    <a:pt x="1599" y="670"/>
                  </a:lnTo>
                  <a:lnTo>
                    <a:pt x="1610" y="681"/>
                  </a:lnTo>
                  <a:lnTo>
                    <a:pt x="1626" y="695"/>
                  </a:lnTo>
                  <a:lnTo>
                    <a:pt x="1638" y="706"/>
                  </a:lnTo>
                  <a:lnTo>
                    <a:pt x="1654" y="717"/>
                  </a:lnTo>
                  <a:lnTo>
                    <a:pt x="1666" y="727"/>
                  </a:lnTo>
                  <a:lnTo>
                    <a:pt x="1682" y="738"/>
                  </a:lnTo>
                  <a:lnTo>
                    <a:pt x="1693" y="749"/>
                  </a:lnTo>
                  <a:lnTo>
                    <a:pt x="1709" y="760"/>
                  </a:lnTo>
                  <a:lnTo>
                    <a:pt x="1721" y="770"/>
                  </a:lnTo>
                  <a:lnTo>
                    <a:pt x="1737" y="781"/>
                  </a:lnTo>
                  <a:lnTo>
                    <a:pt x="1749" y="788"/>
                  </a:lnTo>
                  <a:lnTo>
                    <a:pt x="1764" y="799"/>
                  </a:lnTo>
                  <a:lnTo>
                    <a:pt x="1776" y="806"/>
                  </a:lnTo>
                  <a:lnTo>
                    <a:pt x="1792" y="817"/>
                  </a:lnTo>
                  <a:lnTo>
                    <a:pt x="1804" y="824"/>
                  </a:lnTo>
                  <a:lnTo>
                    <a:pt x="1820" y="831"/>
                  </a:lnTo>
                  <a:lnTo>
                    <a:pt x="1832" y="838"/>
                  </a:lnTo>
                  <a:lnTo>
                    <a:pt x="1847" y="845"/>
                  </a:lnTo>
                  <a:lnTo>
                    <a:pt x="1859" y="852"/>
                  </a:lnTo>
                  <a:lnTo>
                    <a:pt x="1875" y="856"/>
                  </a:lnTo>
                  <a:lnTo>
                    <a:pt x="1887" y="863"/>
                  </a:lnTo>
                  <a:lnTo>
                    <a:pt x="1903" y="866"/>
                  </a:lnTo>
                  <a:lnTo>
                    <a:pt x="1914" y="870"/>
                  </a:lnTo>
                  <a:lnTo>
                    <a:pt x="1930" y="877"/>
                  </a:lnTo>
                  <a:lnTo>
                    <a:pt x="1942" y="881"/>
                  </a:lnTo>
                  <a:lnTo>
                    <a:pt x="1958" y="884"/>
                  </a:lnTo>
                  <a:lnTo>
                    <a:pt x="1970" y="888"/>
                  </a:lnTo>
                  <a:lnTo>
                    <a:pt x="1985" y="888"/>
                  </a:lnTo>
                  <a:lnTo>
                    <a:pt x="1997" y="891"/>
                  </a:lnTo>
                  <a:lnTo>
                    <a:pt x="2013" y="891"/>
                  </a:lnTo>
                  <a:lnTo>
                    <a:pt x="2025" y="895"/>
                  </a:lnTo>
                  <a:lnTo>
                    <a:pt x="2041" y="895"/>
                  </a:lnTo>
                  <a:lnTo>
                    <a:pt x="2053" y="895"/>
                  </a:lnTo>
                  <a:lnTo>
                    <a:pt x="2068" y="895"/>
                  </a:lnTo>
                  <a:lnTo>
                    <a:pt x="2080" y="895"/>
                  </a:lnTo>
                  <a:lnTo>
                    <a:pt x="2096" y="895"/>
                  </a:lnTo>
                  <a:lnTo>
                    <a:pt x="2108" y="891"/>
                  </a:lnTo>
                  <a:lnTo>
                    <a:pt x="2124" y="891"/>
                  </a:lnTo>
                  <a:lnTo>
                    <a:pt x="2135" y="888"/>
                  </a:lnTo>
                  <a:lnTo>
                    <a:pt x="2151" y="884"/>
                  </a:lnTo>
                  <a:lnTo>
                    <a:pt x="2163" y="881"/>
                  </a:lnTo>
                  <a:lnTo>
                    <a:pt x="2179" y="877"/>
                  </a:lnTo>
                  <a:lnTo>
                    <a:pt x="2191" y="874"/>
                  </a:lnTo>
                  <a:lnTo>
                    <a:pt x="2206" y="870"/>
                  </a:lnTo>
                  <a:lnTo>
                    <a:pt x="2218" y="863"/>
                  </a:lnTo>
                  <a:lnTo>
                    <a:pt x="2234" y="859"/>
                  </a:lnTo>
                  <a:lnTo>
                    <a:pt x="2246" y="852"/>
                  </a:lnTo>
                  <a:lnTo>
                    <a:pt x="2262" y="849"/>
                  </a:lnTo>
                  <a:lnTo>
                    <a:pt x="2274" y="842"/>
                  </a:lnTo>
                  <a:lnTo>
                    <a:pt x="2289" y="834"/>
                  </a:lnTo>
                  <a:lnTo>
                    <a:pt x="2301" y="827"/>
                  </a:lnTo>
                  <a:lnTo>
                    <a:pt x="2317" y="820"/>
                  </a:lnTo>
                  <a:lnTo>
                    <a:pt x="2329" y="809"/>
                  </a:lnTo>
                  <a:lnTo>
                    <a:pt x="2341" y="802"/>
                  </a:lnTo>
                  <a:lnTo>
                    <a:pt x="2356" y="795"/>
                  </a:lnTo>
                  <a:lnTo>
                    <a:pt x="2368" y="784"/>
                  </a:lnTo>
                  <a:lnTo>
                    <a:pt x="2384" y="774"/>
                  </a:lnTo>
                  <a:lnTo>
                    <a:pt x="2396" y="767"/>
                  </a:lnTo>
                  <a:lnTo>
                    <a:pt x="2412" y="756"/>
                  </a:lnTo>
                  <a:lnTo>
                    <a:pt x="2424" y="745"/>
                  </a:lnTo>
                  <a:lnTo>
                    <a:pt x="2439" y="735"/>
                  </a:lnTo>
                  <a:lnTo>
                    <a:pt x="2451" y="724"/>
                  </a:lnTo>
                  <a:lnTo>
                    <a:pt x="2467" y="713"/>
                  </a:lnTo>
                  <a:lnTo>
                    <a:pt x="2479" y="699"/>
                  </a:lnTo>
                  <a:lnTo>
                    <a:pt x="2495" y="688"/>
                  </a:lnTo>
                  <a:lnTo>
                    <a:pt x="2506" y="678"/>
                  </a:lnTo>
                  <a:lnTo>
                    <a:pt x="2522" y="663"/>
                  </a:lnTo>
                  <a:lnTo>
                    <a:pt x="2534" y="653"/>
                  </a:lnTo>
                  <a:lnTo>
                    <a:pt x="2550" y="638"/>
                  </a:lnTo>
                  <a:lnTo>
                    <a:pt x="2562" y="628"/>
                  </a:lnTo>
                  <a:lnTo>
                    <a:pt x="2578" y="613"/>
                  </a:lnTo>
                  <a:lnTo>
                    <a:pt x="2589" y="599"/>
                  </a:lnTo>
                  <a:lnTo>
                    <a:pt x="2605" y="585"/>
                  </a:lnTo>
                  <a:lnTo>
                    <a:pt x="2617" y="574"/>
                  </a:lnTo>
                  <a:lnTo>
                    <a:pt x="2633" y="560"/>
                  </a:lnTo>
                  <a:lnTo>
                    <a:pt x="2645" y="546"/>
                  </a:lnTo>
                  <a:lnTo>
                    <a:pt x="2660" y="531"/>
                  </a:lnTo>
                  <a:lnTo>
                    <a:pt x="2672" y="517"/>
                  </a:lnTo>
                  <a:lnTo>
                    <a:pt x="2688" y="503"/>
                  </a:lnTo>
                  <a:lnTo>
                    <a:pt x="2700" y="489"/>
                  </a:lnTo>
                  <a:lnTo>
                    <a:pt x="2716" y="474"/>
                  </a:lnTo>
                  <a:lnTo>
                    <a:pt x="2727" y="460"/>
                  </a:lnTo>
                  <a:lnTo>
                    <a:pt x="2743" y="449"/>
                  </a:lnTo>
                </a:path>
              </a:pathLst>
            </a:custGeom>
            <a:noFill/>
            <a:ln w="12700" cap="rnd" cmpd="sng">
              <a:solidFill>
                <a:srgbClr val="FF00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t-IT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Group 99"/>
          <p:cNvGrpSpPr>
            <a:grpSpLocks/>
          </p:cNvGrpSpPr>
          <p:nvPr/>
        </p:nvGrpSpPr>
        <p:grpSpPr bwMode="auto">
          <a:xfrm>
            <a:off x="3932122" y="3482972"/>
            <a:ext cx="1306208" cy="265226"/>
            <a:chOff x="2290" y="2713"/>
            <a:chExt cx="946" cy="217"/>
          </a:xfrm>
        </p:grpSpPr>
        <p:sp>
          <p:nvSpPr>
            <p:cNvPr id="51" name="AutoShape 100"/>
            <p:cNvSpPr>
              <a:spLocks noChangeArrowheads="1"/>
            </p:cNvSpPr>
            <p:nvPr/>
          </p:nvSpPr>
          <p:spPr bwMode="auto">
            <a:xfrm>
              <a:off x="2377" y="2713"/>
              <a:ext cx="857" cy="217"/>
            </a:xfrm>
            <a:prstGeom prst="rightArrow">
              <a:avLst>
                <a:gd name="adj1" fmla="val 50000"/>
                <a:gd name="adj2" fmla="val 987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CCFF"/>
                </a:gs>
              </a:gsLst>
              <a:lin ang="0" scaled="1"/>
            </a:gra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hangingPunct="0">
                <a:defRPr/>
              </a:pPr>
              <a:r>
                <a:rPr lang="da-DK" sz="900" b="1" kern="0">
                  <a:solidFill>
                    <a:srgbClr val="FF0033"/>
                  </a:solidFill>
                  <a:latin typeface="Arial Unicode MS" pitchFamily="34" charset="-128"/>
                </a:rPr>
                <a:t>11.th</a:t>
              </a:r>
              <a:endParaRPr lang="en-GB" sz="900" b="1" kern="0">
                <a:solidFill>
                  <a:srgbClr val="FF0033"/>
                </a:solidFill>
                <a:latin typeface="Arial Unicode MS" pitchFamily="34" charset="-128"/>
              </a:endParaRPr>
            </a:p>
          </p:txBody>
        </p:sp>
        <p:grpSp>
          <p:nvGrpSpPr>
            <p:cNvPr id="52" name="Group 101"/>
            <p:cNvGrpSpPr>
              <a:grpSpLocks/>
            </p:cNvGrpSpPr>
            <p:nvPr/>
          </p:nvGrpSpPr>
          <p:grpSpPr bwMode="auto">
            <a:xfrm>
              <a:off x="2290" y="2787"/>
              <a:ext cx="946" cy="80"/>
              <a:chOff x="2925" y="2659"/>
              <a:chExt cx="2178" cy="530"/>
            </a:xfrm>
          </p:grpSpPr>
          <p:sp>
            <p:nvSpPr>
              <p:cNvPr id="53" name="Freeform 102"/>
              <p:cNvSpPr>
                <a:spLocks/>
              </p:cNvSpPr>
              <p:nvPr/>
            </p:nvSpPr>
            <p:spPr bwMode="auto">
              <a:xfrm>
                <a:off x="2925" y="2659"/>
                <a:ext cx="796" cy="521"/>
              </a:xfrm>
              <a:custGeom>
                <a:avLst/>
                <a:gdLst>
                  <a:gd name="T0" fmla="*/ 10 w 2206"/>
                  <a:gd name="T1" fmla="*/ 184 h 181"/>
                  <a:gd name="T2" fmla="*/ 24 w 2206"/>
                  <a:gd name="T3" fmla="*/ 81 h 181"/>
                  <a:gd name="T4" fmla="*/ 40 w 2206"/>
                  <a:gd name="T5" fmla="*/ 20 h 181"/>
                  <a:gd name="T6" fmla="*/ 54 w 2206"/>
                  <a:gd name="T7" fmla="*/ 9 h 181"/>
                  <a:gd name="T8" fmla="*/ 70 w 2206"/>
                  <a:gd name="T9" fmla="*/ 49 h 181"/>
                  <a:gd name="T10" fmla="*/ 84 w 2206"/>
                  <a:gd name="T11" fmla="*/ 144 h 181"/>
                  <a:gd name="T12" fmla="*/ 100 w 2206"/>
                  <a:gd name="T13" fmla="*/ 265 h 181"/>
                  <a:gd name="T14" fmla="*/ 114 w 2206"/>
                  <a:gd name="T15" fmla="*/ 380 h 181"/>
                  <a:gd name="T16" fmla="*/ 130 w 2206"/>
                  <a:gd name="T17" fmla="*/ 472 h 181"/>
                  <a:gd name="T18" fmla="*/ 144 w 2206"/>
                  <a:gd name="T19" fmla="*/ 512 h 181"/>
                  <a:gd name="T20" fmla="*/ 159 w 2206"/>
                  <a:gd name="T21" fmla="*/ 501 h 181"/>
                  <a:gd name="T22" fmla="*/ 174 w 2206"/>
                  <a:gd name="T23" fmla="*/ 440 h 181"/>
                  <a:gd name="T24" fmla="*/ 189 w 2206"/>
                  <a:gd name="T25" fmla="*/ 337 h 181"/>
                  <a:gd name="T26" fmla="*/ 204 w 2206"/>
                  <a:gd name="T27" fmla="*/ 216 h 181"/>
                  <a:gd name="T28" fmla="*/ 219 w 2206"/>
                  <a:gd name="T29" fmla="*/ 101 h 181"/>
                  <a:gd name="T30" fmla="*/ 233 w 2206"/>
                  <a:gd name="T31" fmla="*/ 29 h 181"/>
                  <a:gd name="T32" fmla="*/ 249 w 2206"/>
                  <a:gd name="T33" fmla="*/ 0 h 181"/>
                  <a:gd name="T34" fmla="*/ 263 w 2206"/>
                  <a:gd name="T35" fmla="*/ 40 h 181"/>
                  <a:gd name="T36" fmla="*/ 279 w 2206"/>
                  <a:gd name="T37" fmla="*/ 121 h 181"/>
                  <a:gd name="T38" fmla="*/ 293 w 2206"/>
                  <a:gd name="T39" fmla="*/ 236 h 181"/>
                  <a:gd name="T40" fmla="*/ 308 w 2206"/>
                  <a:gd name="T41" fmla="*/ 348 h 181"/>
                  <a:gd name="T42" fmla="*/ 323 w 2206"/>
                  <a:gd name="T43" fmla="*/ 452 h 181"/>
                  <a:gd name="T44" fmla="*/ 338 w 2206"/>
                  <a:gd name="T45" fmla="*/ 512 h 181"/>
                  <a:gd name="T46" fmla="*/ 353 w 2206"/>
                  <a:gd name="T47" fmla="*/ 512 h 181"/>
                  <a:gd name="T48" fmla="*/ 367 w 2206"/>
                  <a:gd name="T49" fmla="*/ 461 h 181"/>
                  <a:gd name="T50" fmla="*/ 383 w 2206"/>
                  <a:gd name="T51" fmla="*/ 368 h 181"/>
                  <a:gd name="T52" fmla="*/ 397 w 2206"/>
                  <a:gd name="T53" fmla="*/ 245 h 181"/>
                  <a:gd name="T54" fmla="*/ 413 w 2206"/>
                  <a:gd name="T55" fmla="*/ 132 h 181"/>
                  <a:gd name="T56" fmla="*/ 427 w 2206"/>
                  <a:gd name="T57" fmla="*/ 40 h 181"/>
                  <a:gd name="T58" fmla="*/ 443 w 2206"/>
                  <a:gd name="T59" fmla="*/ 0 h 181"/>
                  <a:gd name="T60" fmla="*/ 457 w 2206"/>
                  <a:gd name="T61" fmla="*/ 20 h 181"/>
                  <a:gd name="T62" fmla="*/ 473 w 2206"/>
                  <a:gd name="T63" fmla="*/ 92 h 181"/>
                  <a:gd name="T64" fmla="*/ 487 w 2206"/>
                  <a:gd name="T65" fmla="*/ 204 h 181"/>
                  <a:gd name="T66" fmla="*/ 503 w 2206"/>
                  <a:gd name="T67" fmla="*/ 317 h 181"/>
                  <a:gd name="T68" fmla="*/ 517 w 2206"/>
                  <a:gd name="T69" fmla="*/ 429 h 181"/>
                  <a:gd name="T70" fmla="*/ 533 w 2206"/>
                  <a:gd name="T71" fmla="*/ 501 h 181"/>
                  <a:gd name="T72" fmla="*/ 547 w 2206"/>
                  <a:gd name="T73" fmla="*/ 521 h 181"/>
                  <a:gd name="T74" fmla="*/ 563 w 2206"/>
                  <a:gd name="T75" fmla="*/ 481 h 181"/>
                  <a:gd name="T76" fmla="*/ 577 w 2206"/>
                  <a:gd name="T77" fmla="*/ 389 h 181"/>
                  <a:gd name="T78" fmla="*/ 591 w 2206"/>
                  <a:gd name="T79" fmla="*/ 276 h 181"/>
                  <a:gd name="T80" fmla="*/ 607 w 2206"/>
                  <a:gd name="T81" fmla="*/ 153 h 181"/>
                  <a:gd name="T82" fmla="*/ 621 w 2206"/>
                  <a:gd name="T83" fmla="*/ 60 h 181"/>
                  <a:gd name="T84" fmla="*/ 637 w 2206"/>
                  <a:gd name="T85" fmla="*/ 9 h 181"/>
                  <a:gd name="T86" fmla="*/ 651 w 2206"/>
                  <a:gd name="T87" fmla="*/ 9 h 181"/>
                  <a:gd name="T88" fmla="*/ 666 w 2206"/>
                  <a:gd name="T89" fmla="*/ 72 h 181"/>
                  <a:gd name="T90" fmla="*/ 681 w 2206"/>
                  <a:gd name="T91" fmla="*/ 173 h 181"/>
                  <a:gd name="T92" fmla="*/ 696 w 2206"/>
                  <a:gd name="T93" fmla="*/ 285 h 181"/>
                  <a:gd name="T94" fmla="*/ 711 w 2206"/>
                  <a:gd name="T95" fmla="*/ 400 h 181"/>
                  <a:gd name="T96" fmla="*/ 726 w 2206"/>
                  <a:gd name="T97" fmla="*/ 481 h 181"/>
                  <a:gd name="T98" fmla="*/ 741 w 2206"/>
                  <a:gd name="T99" fmla="*/ 521 h 181"/>
                  <a:gd name="T100" fmla="*/ 756 w 2206"/>
                  <a:gd name="T101" fmla="*/ 492 h 181"/>
                  <a:gd name="T102" fmla="*/ 770 w 2206"/>
                  <a:gd name="T103" fmla="*/ 420 h 181"/>
                  <a:gd name="T104" fmla="*/ 786 w 2206"/>
                  <a:gd name="T105" fmla="*/ 308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99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4" name="Group 103"/>
              <p:cNvGrpSpPr>
                <a:grpSpLocks/>
              </p:cNvGrpSpPr>
              <p:nvPr/>
            </p:nvGrpSpPr>
            <p:grpSpPr bwMode="auto">
              <a:xfrm>
                <a:off x="3715" y="2663"/>
                <a:ext cx="1388" cy="526"/>
                <a:chOff x="3016" y="2718"/>
                <a:chExt cx="1898" cy="109"/>
              </a:xfrm>
            </p:grpSpPr>
            <p:sp>
              <p:nvSpPr>
                <p:cNvPr id="55" name="Freeform 104"/>
                <p:cNvSpPr>
                  <a:spLocks/>
                </p:cNvSpPr>
                <p:nvPr/>
              </p:nvSpPr>
              <p:spPr bwMode="auto">
                <a:xfrm>
                  <a:off x="3016" y="2718"/>
                  <a:ext cx="1089" cy="108"/>
                </a:xfrm>
                <a:custGeom>
                  <a:avLst/>
                  <a:gdLst>
                    <a:gd name="T0" fmla="*/ 14 w 2206"/>
                    <a:gd name="T1" fmla="*/ 38 h 181"/>
                    <a:gd name="T2" fmla="*/ 33 w 2206"/>
                    <a:gd name="T3" fmla="*/ 17 h 181"/>
                    <a:gd name="T4" fmla="*/ 55 w 2206"/>
                    <a:gd name="T5" fmla="*/ 4 h 181"/>
                    <a:gd name="T6" fmla="*/ 74 w 2206"/>
                    <a:gd name="T7" fmla="*/ 2 h 181"/>
                    <a:gd name="T8" fmla="*/ 96 w 2206"/>
                    <a:gd name="T9" fmla="*/ 10 h 181"/>
                    <a:gd name="T10" fmla="*/ 115 w 2206"/>
                    <a:gd name="T11" fmla="*/ 30 h 181"/>
                    <a:gd name="T12" fmla="*/ 136 w 2206"/>
                    <a:gd name="T13" fmla="*/ 55 h 181"/>
                    <a:gd name="T14" fmla="*/ 156 w 2206"/>
                    <a:gd name="T15" fmla="*/ 79 h 181"/>
                    <a:gd name="T16" fmla="*/ 177 w 2206"/>
                    <a:gd name="T17" fmla="*/ 98 h 181"/>
                    <a:gd name="T18" fmla="*/ 197 w 2206"/>
                    <a:gd name="T19" fmla="*/ 106 h 181"/>
                    <a:gd name="T20" fmla="*/ 218 w 2206"/>
                    <a:gd name="T21" fmla="*/ 104 h 181"/>
                    <a:gd name="T22" fmla="*/ 238 w 2206"/>
                    <a:gd name="T23" fmla="*/ 91 h 181"/>
                    <a:gd name="T24" fmla="*/ 259 w 2206"/>
                    <a:gd name="T25" fmla="*/ 70 h 181"/>
                    <a:gd name="T26" fmla="*/ 279 w 2206"/>
                    <a:gd name="T27" fmla="*/ 45 h 181"/>
                    <a:gd name="T28" fmla="*/ 300 w 2206"/>
                    <a:gd name="T29" fmla="*/ 21 h 181"/>
                    <a:gd name="T30" fmla="*/ 319 w 2206"/>
                    <a:gd name="T31" fmla="*/ 6 h 181"/>
                    <a:gd name="T32" fmla="*/ 341 w 2206"/>
                    <a:gd name="T33" fmla="*/ 0 h 181"/>
                    <a:gd name="T34" fmla="*/ 360 w 2206"/>
                    <a:gd name="T35" fmla="*/ 8 h 181"/>
                    <a:gd name="T36" fmla="*/ 382 w 2206"/>
                    <a:gd name="T37" fmla="*/ 25 h 181"/>
                    <a:gd name="T38" fmla="*/ 401 w 2206"/>
                    <a:gd name="T39" fmla="*/ 49 h 181"/>
                    <a:gd name="T40" fmla="*/ 421 w 2206"/>
                    <a:gd name="T41" fmla="*/ 72 h 181"/>
                    <a:gd name="T42" fmla="*/ 442 w 2206"/>
                    <a:gd name="T43" fmla="*/ 94 h 181"/>
                    <a:gd name="T44" fmla="*/ 462 w 2206"/>
                    <a:gd name="T45" fmla="*/ 106 h 181"/>
                    <a:gd name="T46" fmla="*/ 483 w 2206"/>
                    <a:gd name="T47" fmla="*/ 106 h 181"/>
                    <a:gd name="T48" fmla="*/ 503 w 2206"/>
                    <a:gd name="T49" fmla="*/ 95 h 181"/>
                    <a:gd name="T50" fmla="*/ 524 w 2206"/>
                    <a:gd name="T51" fmla="*/ 76 h 181"/>
                    <a:gd name="T52" fmla="*/ 544 w 2206"/>
                    <a:gd name="T53" fmla="*/ 51 h 181"/>
                    <a:gd name="T54" fmla="*/ 565 w 2206"/>
                    <a:gd name="T55" fmla="*/ 27 h 181"/>
                    <a:gd name="T56" fmla="*/ 584 w 2206"/>
                    <a:gd name="T57" fmla="*/ 8 h 181"/>
                    <a:gd name="T58" fmla="*/ 606 w 2206"/>
                    <a:gd name="T59" fmla="*/ 0 h 181"/>
                    <a:gd name="T60" fmla="*/ 625 w 2206"/>
                    <a:gd name="T61" fmla="*/ 4 h 181"/>
                    <a:gd name="T62" fmla="*/ 647 w 2206"/>
                    <a:gd name="T63" fmla="*/ 19 h 181"/>
                    <a:gd name="T64" fmla="*/ 666 w 2206"/>
                    <a:gd name="T65" fmla="*/ 42 h 181"/>
                    <a:gd name="T66" fmla="*/ 688 w 2206"/>
                    <a:gd name="T67" fmla="*/ 66 h 181"/>
                    <a:gd name="T68" fmla="*/ 707 w 2206"/>
                    <a:gd name="T69" fmla="*/ 89 h 181"/>
                    <a:gd name="T70" fmla="*/ 729 w 2206"/>
                    <a:gd name="T71" fmla="*/ 104 h 181"/>
                    <a:gd name="T72" fmla="*/ 748 w 2206"/>
                    <a:gd name="T73" fmla="*/ 108 h 181"/>
                    <a:gd name="T74" fmla="*/ 770 w 2206"/>
                    <a:gd name="T75" fmla="*/ 100 h 181"/>
                    <a:gd name="T76" fmla="*/ 789 w 2206"/>
                    <a:gd name="T77" fmla="*/ 81 h 181"/>
                    <a:gd name="T78" fmla="*/ 809 w 2206"/>
                    <a:gd name="T79" fmla="*/ 57 h 181"/>
                    <a:gd name="T80" fmla="*/ 830 w 2206"/>
                    <a:gd name="T81" fmla="*/ 32 h 181"/>
                    <a:gd name="T82" fmla="*/ 850 w 2206"/>
                    <a:gd name="T83" fmla="*/ 13 h 181"/>
                    <a:gd name="T84" fmla="*/ 871 w 2206"/>
                    <a:gd name="T85" fmla="*/ 2 h 181"/>
                    <a:gd name="T86" fmla="*/ 891 w 2206"/>
                    <a:gd name="T87" fmla="*/ 2 h 181"/>
                    <a:gd name="T88" fmla="*/ 912 w 2206"/>
                    <a:gd name="T89" fmla="*/ 15 h 181"/>
                    <a:gd name="T90" fmla="*/ 932 w 2206"/>
                    <a:gd name="T91" fmla="*/ 36 h 181"/>
                    <a:gd name="T92" fmla="*/ 953 w 2206"/>
                    <a:gd name="T93" fmla="*/ 59 h 181"/>
                    <a:gd name="T94" fmla="*/ 972 w 2206"/>
                    <a:gd name="T95" fmla="*/ 83 h 181"/>
                    <a:gd name="T96" fmla="*/ 994 w 2206"/>
                    <a:gd name="T97" fmla="*/ 100 h 181"/>
                    <a:gd name="T98" fmla="*/ 1013 w 2206"/>
                    <a:gd name="T99" fmla="*/ 108 h 181"/>
                    <a:gd name="T100" fmla="*/ 1035 w 2206"/>
                    <a:gd name="T101" fmla="*/ 102 h 181"/>
                    <a:gd name="T102" fmla="*/ 1054 w 2206"/>
                    <a:gd name="T103" fmla="*/ 87 h 181"/>
                    <a:gd name="T104" fmla="*/ 1076 w 2206"/>
                    <a:gd name="T105" fmla="*/ 64 h 1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206" h="181">
                      <a:moveTo>
                        <a:pt x="0" y="92"/>
                      </a:moveTo>
                      <a:lnTo>
                        <a:pt x="12" y="78"/>
                      </a:lnTo>
                      <a:lnTo>
                        <a:pt x="28" y="64"/>
                      </a:lnTo>
                      <a:lnTo>
                        <a:pt x="40" y="50"/>
                      </a:lnTo>
                      <a:lnTo>
                        <a:pt x="55" y="39"/>
                      </a:lnTo>
                      <a:lnTo>
                        <a:pt x="67" y="28"/>
                      </a:lnTo>
                      <a:lnTo>
                        <a:pt x="83" y="17"/>
                      </a:lnTo>
                      <a:lnTo>
                        <a:pt x="95" y="10"/>
                      </a:lnTo>
                      <a:lnTo>
                        <a:pt x="111" y="7"/>
                      </a:lnTo>
                      <a:lnTo>
                        <a:pt x="122" y="3"/>
                      </a:lnTo>
                      <a:lnTo>
                        <a:pt x="138" y="0"/>
                      </a:lnTo>
                      <a:lnTo>
                        <a:pt x="150" y="3"/>
                      </a:lnTo>
                      <a:lnTo>
                        <a:pt x="166" y="7"/>
                      </a:lnTo>
                      <a:lnTo>
                        <a:pt x="178" y="10"/>
                      </a:lnTo>
                      <a:lnTo>
                        <a:pt x="194" y="17"/>
                      </a:lnTo>
                      <a:lnTo>
                        <a:pt x="205" y="28"/>
                      </a:lnTo>
                      <a:lnTo>
                        <a:pt x="221" y="39"/>
                      </a:lnTo>
                      <a:lnTo>
                        <a:pt x="233" y="50"/>
                      </a:lnTo>
                      <a:lnTo>
                        <a:pt x="249" y="64"/>
                      </a:lnTo>
                      <a:lnTo>
                        <a:pt x="261" y="78"/>
                      </a:lnTo>
                      <a:lnTo>
                        <a:pt x="276" y="92"/>
                      </a:lnTo>
                      <a:lnTo>
                        <a:pt x="288" y="107"/>
                      </a:lnTo>
                      <a:lnTo>
                        <a:pt x="304" y="121"/>
                      </a:lnTo>
                      <a:lnTo>
                        <a:pt x="316" y="132"/>
                      </a:lnTo>
                      <a:lnTo>
                        <a:pt x="332" y="146"/>
                      </a:lnTo>
                      <a:lnTo>
                        <a:pt x="343" y="157"/>
                      </a:lnTo>
                      <a:lnTo>
                        <a:pt x="359" y="164"/>
                      </a:lnTo>
                      <a:lnTo>
                        <a:pt x="371" y="171"/>
                      </a:lnTo>
                      <a:lnTo>
                        <a:pt x="387" y="178"/>
                      </a:lnTo>
                      <a:lnTo>
                        <a:pt x="399" y="178"/>
                      </a:lnTo>
                      <a:lnTo>
                        <a:pt x="415" y="181"/>
                      </a:lnTo>
                      <a:lnTo>
                        <a:pt x="426" y="178"/>
                      </a:lnTo>
                      <a:lnTo>
                        <a:pt x="442" y="174"/>
                      </a:lnTo>
                      <a:lnTo>
                        <a:pt x="454" y="171"/>
                      </a:lnTo>
                      <a:lnTo>
                        <a:pt x="470" y="160"/>
                      </a:lnTo>
                      <a:lnTo>
                        <a:pt x="482" y="153"/>
                      </a:lnTo>
                      <a:lnTo>
                        <a:pt x="497" y="142"/>
                      </a:lnTo>
                      <a:lnTo>
                        <a:pt x="509" y="128"/>
                      </a:lnTo>
                      <a:lnTo>
                        <a:pt x="525" y="117"/>
                      </a:lnTo>
                      <a:lnTo>
                        <a:pt x="537" y="103"/>
                      </a:lnTo>
                      <a:lnTo>
                        <a:pt x="553" y="89"/>
                      </a:lnTo>
                      <a:lnTo>
                        <a:pt x="565" y="75"/>
                      </a:lnTo>
                      <a:lnTo>
                        <a:pt x="580" y="60"/>
                      </a:lnTo>
                      <a:lnTo>
                        <a:pt x="592" y="46"/>
                      </a:lnTo>
                      <a:lnTo>
                        <a:pt x="608" y="35"/>
                      </a:lnTo>
                      <a:lnTo>
                        <a:pt x="620" y="25"/>
                      </a:lnTo>
                      <a:lnTo>
                        <a:pt x="636" y="17"/>
                      </a:lnTo>
                      <a:lnTo>
                        <a:pt x="647" y="10"/>
                      </a:lnTo>
                      <a:lnTo>
                        <a:pt x="663" y="3"/>
                      </a:lnTo>
                      <a:lnTo>
                        <a:pt x="675" y="3"/>
                      </a:lnTo>
                      <a:lnTo>
                        <a:pt x="691" y="0"/>
                      </a:lnTo>
                      <a:lnTo>
                        <a:pt x="703" y="3"/>
                      </a:lnTo>
                      <a:lnTo>
                        <a:pt x="718" y="7"/>
                      </a:lnTo>
                      <a:lnTo>
                        <a:pt x="730" y="14"/>
                      </a:lnTo>
                      <a:lnTo>
                        <a:pt x="746" y="21"/>
                      </a:lnTo>
                      <a:lnTo>
                        <a:pt x="758" y="32"/>
                      </a:lnTo>
                      <a:lnTo>
                        <a:pt x="774" y="42"/>
                      </a:lnTo>
                      <a:lnTo>
                        <a:pt x="786" y="53"/>
                      </a:lnTo>
                      <a:lnTo>
                        <a:pt x="797" y="67"/>
                      </a:lnTo>
                      <a:lnTo>
                        <a:pt x="813" y="82"/>
                      </a:lnTo>
                      <a:lnTo>
                        <a:pt x="825" y="96"/>
                      </a:lnTo>
                      <a:lnTo>
                        <a:pt x="841" y="110"/>
                      </a:lnTo>
                      <a:lnTo>
                        <a:pt x="853" y="121"/>
                      </a:lnTo>
                      <a:lnTo>
                        <a:pt x="868" y="135"/>
                      </a:lnTo>
                      <a:lnTo>
                        <a:pt x="880" y="146"/>
                      </a:lnTo>
                      <a:lnTo>
                        <a:pt x="896" y="157"/>
                      </a:lnTo>
                      <a:lnTo>
                        <a:pt x="908" y="167"/>
                      </a:lnTo>
                      <a:lnTo>
                        <a:pt x="924" y="171"/>
                      </a:lnTo>
                      <a:lnTo>
                        <a:pt x="936" y="178"/>
                      </a:lnTo>
                      <a:lnTo>
                        <a:pt x="951" y="178"/>
                      </a:lnTo>
                      <a:lnTo>
                        <a:pt x="963" y="181"/>
                      </a:lnTo>
                      <a:lnTo>
                        <a:pt x="979" y="178"/>
                      </a:lnTo>
                      <a:lnTo>
                        <a:pt x="991" y="174"/>
                      </a:lnTo>
                      <a:lnTo>
                        <a:pt x="1007" y="167"/>
                      </a:lnTo>
                      <a:lnTo>
                        <a:pt x="1018" y="160"/>
                      </a:lnTo>
                      <a:lnTo>
                        <a:pt x="1034" y="149"/>
                      </a:lnTo>
                      <a:lnTo>
                        <a:pt x="1046" y="139"/>
                      </a:lnTo>
                      <a:lnTo>
                        <a:pt x="1062" y="128"/>
                      </a:lnTo>
                      <a:lnTo>
                        <a:pt x="1074" y="114"/>
                      </a:lnTo>
                      <a:lnTo>
                        <a:pt x="1089" y="99"/>
                      </a:lnTo>
                      <a:lnTo>
                        <a:pt x="1101" y="85"/>
                      </a:lnTo>
                      <a:lnTo>
                        <a:pt x="1117" y="71"/>
                      </a:lnTo>
                      <a:lnTo>
                        <a:pt x="1129" y="57"/>
                      </a:lnTo>
                      <a:lnTo>
                        <a:pt x="1145" y="46"/>
                      </a:lnTo>
                      <a:lnTo>
                        <a:pt x="1157" y="32"/>
                      </a:lnTo>
                      <a:lnTo>
                        <a:pt x="1172" y="25"/>
                      </a:lnTo>
                      <a:lnTo>
                        <a:pt x="1184" y="14"/>
                      </a:lnTo>
                      <a:lnTo>
                        <a:pt x="1200" y="7"/>
                      </a:lnTo>
                      <a:lnTo>
                        <a:pt x="1212" y="3"/>
                      </a:lnTo>
                      <a:lnTo>
                        <a:pt x="1228" y="0"/>
                      </a:lnTo>
                      <a:lnTo>
                        <a:pt x="1239" y="0"/>
                      </a:lnTo>
                      <a:lnTo>
                        <a:pt x="1255" y="3"/>
                      </a:lnTo>
                      <a:lnTo>
                        <a:pt x="1267" y="7"/>
                      </a:lnTo>
                      <a:lnTo>
                        <a:pt x="1283" y="14"/>
                      </a:lnTo>
                      <a:lnTo>
                        <a:pt x="1295" y="21"/>
                      </a:lnTo>
                      <a:lnTo>
                        <a:pt x="1311" y="32"/>
                      </a:lnTo>
                      <a:lnTo>
                        <a:pt x="1322" y="42"/>
                      </a:lnTo>
                      <a:lnTo>
                        <a:pt x="1338" y="57"/>
                      </a:lnTo>
                      <a:lnTo>
                        <a:pt x="1350" y="71"/>
                      </a:lnTo>
                      <a:lnTo>
                        <a:pt x="1366" y="85"/>
                      </a:lnTo>
                      <a:lnTo>
                        <a:pt x="1378" y="96"/>
                      </a:lnTo>
                      <a:lnTo>
                        <a:pt x="1393" y="110"/>
                      </a:lnTo>
                      <a:lnTo>
                        <a:pt x="1405" y="124"/>
                      </a:lnTo>
                      <a:lnTo>
                        <a:pt x="1421" y="139"/>
                      </a:lnTo>
                      <a:lnTo>
                        <a:pt x="1433" y="149"/>
                      </a:lnTo>
                      <a:lnTo>
                        <a:pt x="1449" y="160"/>
                      </a:lnTo>
                      <a:lnTo>
                        <a:pt x="1461" y="167"/>
                      </a:lnTo>
                      <a:lnTo>
                        <a:pt x="1476" y="174"/>
                      </a:lnTo>
                      <a:lnTo>
                        <a:pt x="1488" y="178"/>
                      </a:lnTo>
                      <a:lnTo>
                        <a:pt x="1504" y="181"/>
                      </a:lnTo>
                      <a:lnTo>
                        <a:pt x="1516" y="181"/>
                      </a:lnTo>
                      <a:lnTo>
                        <a:pt x="1532" y="178"/>
                      </a:lnTo>
                      <a:lnTo>
                        <a:pt x="1543" y="174"/>
                      </a:lnTo>
                      <a:lnTo>
                        <a:pt x="1559" y="167"/>
                      </a:lnTo>
                      <a:lnTo>
                        <a:pt x="1571" y="157"/>
                      </a:lnTo>
                      <a:lnTo>
                        <a:pt x="1583" y="149"/>
                      </a:lnTo>
                      <a:lnTo>
                        <a:pt x="1599" y="135"/>
                      </a:lnTo>
                      <a:lnTo>
                        <a:pt x="1610" y="124"/>
                      </a:lnTo>
                      <a:lnTo>
                        <a:pt x="1626" y="110"/>
                      </a:lnTo>
                      <a:lnTo>
                        <a:pt x="1638" y="96"/>
                      </a:lnTo>
                      <a:lnTo>
                        <a:pt x="1654" y="82"/>
                      </a:lnTo>
                      <a:lnTo>
                        <a:pt x="1666" y="67"/>
                      </a:lnTo>
                      <a:lnTo>
                        <a:pt x="1682" y="53"/>
                      </a:lnTo>
                      <a:lnTo>
                        <a:pt x="1693" y="42"/>
                      </a:lnTo>
                      <a:lnTo>
                        <a:pt x="1709" y="32"/>
                      </a:lnTo>
                      <a:lnTo>
                        <a:pt x="1721" y="21"/>
                      </a:lnTo>
                      <a:lnTo>
                        <a:pt x="1737" y="14"/>
                      </a:lnTo>
                      <a:lnTo>
                        <a:pt x="1749" y="7"/>
                      </a:lnTo>
                      <a:lnTo>
                        <a:pt x="1764" y="3"/>
                      </a:lnTo>
                      <a:lnTo>
                        <a:pt x="1776" y="0"/>
                      </a:lnTo>
                      <a:lnTo>
                        <a:pt x="1792" y="3"/>
                      </a:lnTo>
                      <a:lnTo>
                        <a:pt x="1804" y="3"/>
                      </a:lnTo>
                      <a:lnTo>
                        <a:pt x="1820" y="10"/>
                      </a:lnTo>
                      <a:lnTo>
                        <a:pt x="1832" y="14"/>
                      </a:lnTo>
                      <a:lnTo>
                        <a:pt x="1847" y="25"/>
                      </a:lnTo>
                      <a:lnTo>
                        <a:pt x="1859" y="35"/>
                      </a:lnTo>
                      <a:lnTo>
                        <a:pt x="1875" y="46"/>
                      </a:lnTo>
                      <a:lnTo>
                        <a:pt x="1887" y="60"/>
                      </a:lnTo>
                      <a:lnTo>
                        <a:pt x="1903" y="71"/>
                      </a:lnTo>
                      <a:lnTo>
                        <a:pt x="1914" y="85"/>
                      </a:lnTo>
                      <a:lnTo>
                        <a:pt x="1930" y="99"/>
                      </a:lnTo>
                      <a:lnTo>
                        <a:pt x="1942" y="114"/>
                      </a:lnTo>
                      <a:lnTo>
                        <a:pt x="1958" y="128"/>
                      </a:lnTo>
                      <a:lnTo>
                        <a:pt x="1970" y="139"/>
                      </a:lnTo>
                      <a:lnTo>
                        <a:pt x="1985" y="149"/>
                      </a:lnTo>
                      <a:lnTo>
                        <a:pt x="1997" y="160"/>
                      </a:lnTo>
                      <a:lnTo>
                        <a:pt x="2013" y="167"/>
                      </a:lnTo>
                      <a:lnTo>
                        <a:pt x="2025" y="174"/>
                      </a:lnTo>
                      <a:lnTo>
                        <a:pt x="2041" y="178"/>
                      </a:lnTo>
                      <a:lnTo>
                        <a:pt x="2053" y="181"/>
                      </a:lnTo>
                      <a:lnTo>
                        <a:pt x="2068" y="178"/>
                      </a:lnTo>
                      <a:lnTo>
                        <a:pt x="2080" y="178"/>
                      </a:lnTo>
                      <a:lnTo>
                        <a:pt x="2096" y="171"/>
                      </a:lnTo>
                      <a:lnTo>
                        <a:pt x="2108" y="164"/>
                      </a:lnTo>
                      <a:lnTo>
                        <a:pt x="2124" y="157"/>
                      </a:lnTo>
                      <a:lnTo>
                        <a:pt x="2135" y="146"/>
                      </a:lnTo>
                      <a:lnTo>
                        <a:pt x="2151" y="135"/>
                      </a:lnTo>
                      <a:lnTo>
                        <a:pt x="2163" y="121"/>
                      </a:lnTo>
                      <a:lnTo>
                        <a:pt x="2179" y="107"/>
                      </a:lnTo>
                      <a:lnTo>
                        <a:pt x="2191" y="92"/>
                      </a:lnTo>
                      <a:lnTo>
                        <a:pt x="2206" y="78"/>
                      </a:lnTo>
                    </a:path>
                  </a:pathLst>
                </a:custGeom>
                <a:noFill/>
                <a:ln w="12700" cap="rnd" cmpd="sng">
                  <a:solidFill>
                    <a:srgbClr val="99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it-IT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" name="Freeform 105"/>
                <p:cNvSpPr>
                  <a:spLocks/>
                </p:cNvSpPr>
                <p:nvPr/>
              </p:nvSpPr>
              <p:spPr bwMode="auto">
                <a:xfrm>
                  <a:off x="3826" y="2719"/>
                  <a:ext cx="1088" cy="108"/>
                </a:xfrm>
                <a:custGeom>
                  <a:avLst/>
                  <a:gdLst>
                    <a:gd name="T0" fmla="*/ 14 w 2206"/>
                    <a:gd name="T1" fmla="*/ 38 h 181"/>
                    <a:gd name="T2" fmla="*/ 33 w 2206"/>
                    <a:gd name="T3" fmla="*/ 17 h 181"/>
                    <a:gd name="T4" fmla="*/ 55 w 2206"/>
                    <a:gd name="T5" fmla="*/ 4 h 181"/>
                    <a:gd name="T6" fmla="*/ 74 w 2206"/>
                    <a:gd name="T7" fmla="*/ 2 h 181"/>
                    <a:gd name="T8" fmla="*/ 96 w 2206"/>
                    <a:gd name="T9" fmla="*/ 10 h 181"/>
                    <a:gd name="T10" fmla="*/ 115 w 2206"/>
                    <a:gd name="T11" fmla="*/ 30 h 181"/>
                    <a:gd name="T12" fmla="*/ 136 w 2206"/>
                    <a:gd name="T13" fmla="*/ 55 h 181"/>
                    <a:gd name="T14" fmla="*/ 156 w 2206"/>
                    <a:gd name="T15" fmla="*/ 79 h 181"/>
                    <a:gd name="T16" fmla="*/ 177 w 2206"/>
                    <a:gd name="T17" fmla="*/ 98 h 181"/>
                    <a:gd name="T18" fmla="*/ 197 w 2206"/>
                    <a:gd name="T19" fmla="*/ 106 h 181"/>
                    <a:gd name="T20" fmla="*/ 218 w 2206"/>
                    <a:gd name="T21" fmla="*/ 104 h 181"/>
                    <a:gd name="T22" fmla="*/ 238 w 2206"/>
                    <a:gd name="T23" fmla="*/ 91 h 181"/>
                    <a:gd name="T24" fmla="*/ 259 w 2206"/>
                    <a:gd name="T25" fmla="*/ 70 h 181"/>
                    <a:gd name="T26" fmla="*/ 279 w 2206"/>
                    <a:gd name="T27" fmla="*/ 45 h 181"/>
                    <a:gd name="T28" fmla="*/ 300 w 2206"/>
                    <a:gd name="T29" fmla="*/ 21 h 181"/>
                    <a:gd name="T30" fmla="*/ 319 w 2206"/>
                    <a:gd name="T31" fmla="*/ 6 h 181"/>
                    <a:gd name="T32" fmla="*/ 341 w 2206"/>
                    <a:gd name="T33" fmla="*/ 0 h 181"/>
                    <a:gd name="T34" fmla="*/ 360 w 2206"/>
                    <a:gd name="T35" fmla="*/ 8 h 181"/>
                    <a:gd name="T36" fmla="*/ 382 w 2206"/>
                    <a:gd name="T37" fmla="*/ 25 h 181"/>
                    <a:gd name="T38" fmla="*/ 401 w 2206"/>
                    <a:gd name="T39" fmla="*/ 49 h 181"/>
                    <a:gd name="T40" fmla="*/ 421 w 2206"/>
                    <a:gd name="T41" fmla="*/ 72 h 181"/>
                    <a:gd name="T42" fmla="*/ 442 w 2206"/>
                    <a:gd name="T43" fmla="*/ 94 h 181"/>
                    <a:gd name="T44" fmla="*/ 462 w 2206"/>
                    <a:gd name="T45" fmla="*/ 106 h 181"/>
                    <a:gd name="T46" fmla="*/ 483 w 2206"/>
                    <a:gd name="T47" fmla="*/ 106 h 181"/>
                    <a:gd name="T48" fmla="*/ 502 w 2206"/>
                    <a:gd name="T49" fmla="*/ 95 h 181"/>
                    <a:gd name="T50" fmla="*/ 524 w 2206"/>
                    <a:gd name="T51" fmla="*/ 76 h 181"/>
                    <a:gd name="T52" fmla="*/ 543 w 2206"/>
                    <a:gd name="T53" fmla="*/ 51 h 181"/>
                    <a:gd name="T54" fmla="*/ 565 w 2206"/>
                    <a:gd name="T55" fmla="*/ 27 h 181"/>
                    <a:gd name="T56" fmla="*/ 584 w 2206"/>
                    <a:gd name="T57" fmla="*/ 8 h 181"/>
                    <a:gd name="T58" fmla="*/ 606 w 2206"/>
                    <a:gd name="T59" fmla="*/ 0 h 181"/>
                    <a:gd name="T60" fmla="*/ 625 w 2206"/>
                    <a:gd name="T61" fmla="*/ 4 h 181"/>
                    <a:gd name="T62" fmla="*/ 647 w 2206"/>
                    <a:gd name="T63" fmla="*/ 19 h 181"/>
                    <a:gd name="T64" fmla="*/ 666 w 2206"/>
                    <a:gd name="T65" fmla="*/ 42 h 181"/>
                    <a:gd name="T66" fmla="*/ 687 w 2206"/>
                    <a:gd name="T67" fmla="*/ 66 h 181"/>
                    <a:gd name="T68" fmla="*/ 707 w 2206"/>
                    <a:gd name="T69" fmla="*/ 89 h 181"/>
                    <a:gd name="T70" fmla="*/ 728 w 2206"/>
                    <a:gd name="T71" fmla="*/ 104 h 181"/>
                    <a:gd name="T72" fmla="*/ 748 w 2206"/>
                    <a:gd name="T73" fmla="*/ 108 h 181"/>
                    <a:gd name="T74" fmla="*/ 769 w 2206"/>
                    <a:gd name="T75" fmla="*/ 100 h 181"/>
                    <a:gd name="T76" fmla="*/ 789 w 2206"/>
                    <a:gd name="T77" fmla="*/ 81 h 181"/>
                    <a:gd name="T78" fmla="*/ 808 w 2206"/>
                    <a:gd name="T79" fmla="*/ 57 h 181"/>
                    <a:gd name="T80" fmla="*/ 830 w 2206"/>
                    <a:gd name="T81" fmla="*/ 32 h 181"/>
                    <a:gd name="T82" fmla="*/ 849 w 2206"/>
                    <a:gd name="T83" fmla="*/ 13 h 181"/>
                    <a:gd name="T84" fmla="*/ 870 w 2206"/>
                    <a:gd name="T85" fmla="*/ 2 h 181"/>
                    <a:gd name="T86" fmla="*/ 890 w 2206"/>
                    <a:gd name="T87" fmla="*/ 2 h 181"/>
                    <a:gd name="T88" fmla="*/ 911 w 2206"/>
                    <a:gd name="T89" fmla="*/ 15 h 181"/>
                    <a:gd name="T90" fmla="*/ 931 w 2206"/>
                    <a:gd name="T91" fmla="*/ 36 h 181"/>
                    <a:gd name="T92" fmla="*/ 952 w 2206"/>
                    <a:gd name="T93" fmla="*/ 59 h 181"/>
                    <a:gd name="T94" fmla="*/ 972 w 2206"/>
                    <a:gd name="T95" fmla="*/ 83 h 181"/>
                    <a:gd name="T96" fmla="*/ 993 w 2206"/>
                    <a:gd name="T97" fmla="*/ 100 h 181"/>
                    <a:gd name="T98" fmla="*/ 1013 w 2206"/>
                    <a:gd name="T99" fmla="*/ 108 h 181"/>
                    <a:gd name="T100" fmla="*/ 1034 w 2206"/>
                    <a:gd name="T101" fmla="*/ 102 h 181"/>
                    <a:gd name="T102" fmla="*/ 1053 w 2206"/>
                    <a:gd name="T103" fmla="*/ 87 h 181"/>
                    <a:gd name="T104" fmla="*/ 1075 w 2206"/>
                    <a:gd name="T105" fmla="*/ 64 h 1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206" h="181">
                      <a:moveTo>
                        <a:pt x="0" y="92"/>
                      </a:moveTo>
                      <a:lnTo>
                        <a:pt x="12" y="78"/>
                      </a:lnTo>
                      <a:lnTo>
                        <a:pt x="28" y="64"/>
                      </a:lnTo>
                      <a:lnTo>
                        <a:pt x="40" y="50"/>
                      </a:lnTo>
                      <a:lnTo>
                        <a:pt x="55" y="39"/>
                      </a:lnTo>
                      <a:lnTo>
                        <a:pt x="67" y="28"/>
                      </a:lnTo>
                      <a:lnTo>
                        <a:pt x="83" y="17"/>
                      </a:lnTo>
                      <a:lnTo>
                        <a:pt x="95" y="10"/>
                      </a:lnTo>
                      <a:lnTo>
                        <a:pt x="111" y="7"/>
                      </a:lnTo>
                      <a:lnTo>
                        <a:pt x="122" y="3"/>
                      </a:lnTo>
                      <a:lnTo>
                        <a:pt x="138" y="0"/>
                      </a:lnTo>
                      <a:lnTo>
                        <a:pt x="150" y="3"/>
                      </a:lnTo>
                      <a:lnTo>
                        <a:pt x="166" y="7"/>
                      </a:lnTo>
                      <a:lnTo>
                        <a:pt x="178" y="10"/>
                      </a:lnTo>
                      <a:lnTo>
                        <a:pt x="194" y="17"/>
                      </a:lnTo>
                      <a:lnTo>
                        <a:pt x="205" y="28"/>
                      </a:lnTo>
                      <a:lnTo>
                        <a:pt x="221" y="39"/>
                      </a:lnTo>
                      <a:lnTo>
                        <a:pt x="233" y="50"/>
                      </a:lnTo>
                      <a:lnTo>
                        <a:pt x="249" y="64"/>
                      </a:lnTo>
                      <a:lnTo>
                        <a:pt x="261" y="78"/>
                      </a:lnTo>
                      <a:lnTo>
                        <a:pt x="276" y="92"/>
                      </a:lnTo>
                      <a:lnTo>
                        <a:pt x="288" y="107"/>
                      </a:lnTo>
                      <a:lnTo>
                        <a:pt x="304" y="121"/>
                      </a:lnTo>
                      <a:lnTo>
                        <a:pt x="316" y="132"/>
                      </a:lnTo>
                      <a:lnTo>
                        <a:pt x="332" y="146"/>
                      </a:lnTo>
                      <a:lnTo>
                        <a:pt x="343" y="157"/>
                      </a:lnTo>
                      <a:lnTo>
                        <a:pt x="359" y="164"/>
                      </a:lnTo>
                      <a:lnTo>
                        <a:pt x="371" y="171"/>
                      </a:lnTo>
                      <a:lnTo>
                        <a:pt x="387" y="178"/>
                      </a:lnTo>
                      <a:lnTo>
                        <a:pt x="399" y="178"/>
                      </a:lnTo>
                      <a:lnTo>
                        <a:pt x="415" y="181"/>
                      </a:lnTo>
                      <a:lnTo>
                        <a:pt x="426" y="178"/>
                      </a:lnTo>
                      <a:lnTo>
                        <a:pt x="442" y="174"/>
                      </a:lnTo>
                      <a:lnTo>
                        <a:pt x="454" y="171"/>
                      </a:lnTo>
                      <a:lnTo>
                        <a:pt x="470" y="160"/>
                      </a:lnTo>
                      <a:lnTo>
                        <a:pt x="482" y="153"/>
                      </a:lnTo>
                      <a:lnTo>
                        <a:pt x="497" y="142"/>
                      </a:lnTo>
                      <a:lnTo>
                        <a:pt x="509" y="128"/>
                      </a:lnTo>
                      <a:lnTo>
                        <a:pt x="525" y="117"/>
                      </a:lnTo>
                      <a:lnTo>
                        <a:pt x="537" y="103"/>
                      </a:lnTo>
                      <a:lnTo>
                        <a:pt x="553" y="89"/>
                      </a:lnTo>
                      <a:lnTo>
                        <a:pt x="565" y="75"/>
                      </a:lnTo>
                      <a:lnTo>
                        <a:pt x="580" y="60"/>
                      </a:lnTo>
                      <a:lnTo>
                        <a:pt x="592" y="46"/>
                      </a:lnTo>
                      <a:lnTo>
                        <a:pt x="608" y="35"/>
                      </a:lnTo>
                      <a:lnTo>
                        <a:pt x="620" y="25"/>
                      </a:lnTo>
                      <a:lnTo>
                        <a:pt x="636" y="17"/>
                      </a:lnTo>
                      <a:lnTo>
                        <a:pt x="647" y="10"/>
                      </a:lnTo>
                      <a:lnTo>
                        <a:pt x="663" y="3"/>
                      </a:lnTo>
                      <a:lnTo>
                        <a:pt x="675" y="3"/>
                      </a:lnTo>
                      <a:lnTo>
                        <a:pt x="691" y="0"/>
                      </a:lnTo>
                      <a:lnTo>
                        <a:pt x="703" y="3"/>
                      </a:lnTo>
                      <a:lnTo>
                        <a:pt x="718" y="7"/>
                      </a:lnTo>
                      <a:lnTo>
                        <a:pt x="730" y="14"/>
                      </a:lnTo>
                      <a:lnTo>
                        <a:pt x="746" y="21"/>
                      </a:lnTo>
                      <a:lnTo>
                        <a:pt x="758" y="32"/>
                      </a:lnTo>
                      <a:lnTo>
                        <a:pt x="774" y="42"/>
                      </a:lnTo>
                      <a:lnTo>
                        <a:pt x="786" y="53"/>
                      </a:lnTo>
                      <a:lnTo>
                        <a:pt x="797" y="67"/>
                      </a:lnTo>
                      <a:lnTo>
                        <a:pt x="813" y="82"/>
                      </a:lnTo>
                      <a:lnTo>
                        <a:pt x="825" y="96"/>
                      </a:lnTo>
                      <a:lnTo>
                        <a:pt x="841" y="110"/>
                      </a:lnTo>
                      <a:lnTo>
                        <a:pt x="853" y="121"/>
                      </a:lnTo>
                      <a:lnTo>
                        <a:pt x="868" y="135"/>
                      </a:lnTo>
                      <a:lnTo>
                        <a:pt x="880" y="146"/>
                      </a:lnTo>
                      <a:lnTo>
                        <a:pt x="896" y="157"/>
                      </a:lnTo>
                      <a:lnTo>
                        <a:pt x="908" y="167"/>
                      </a:lnTo>
                      <a:lnTo>
                        <a:pt x="924" y="171"/>
                      </a:lnTo>
                      <a:lnTo>
                        <a:pt x="936" y="178"/>
                      </a:lnTo>
                      <a:lnTo>
                        <a:pt x="951" y="178"/>
                      </a:lnTo>
                      <a:lnTo>
                        <a:pt x="963" y="181"/>
                      </a:lnTo>
                      <a:lnTo>
                        <a:pt x="979" y="178"/>
                      </a:lnTo>
                      <a:lnTo>
                        <a:pt x="991" y="174"/>
                      </a:lnTo>
                      <a:lnTo>
                        <a:pt x="1007" y="167"/>
                      </a:lnTo>
                      <a:lnTo>
                        <a:pt x="1018" y="160"/>
                      </a:lnTo>
                      <a:lnTo>
                        <a:pt x="1034" y="149"/>
                      </a:lnTo>
                      <a:lnTo>
                        <a:pt x="1046" y="139"/>
                      </a:lnTo>
                      <a:lnTo>
                        <a:pt x="1062" y="128"/>
                      </a:lnTo>
                      <a:lnTo>
                        <a:pt x="1074" y="114"/>
                      </a:lnTo>
                      <a:lnTo>
                        <a:pt x="1089" y="99"/>
                      </a:lnTo>
                      <a:lnTo>
                        <a:pt x="1101" y="85"/>
                      </a:lnTo>
                      <a:lnTo>
                        <a:pt x="1117" y="71"/>
                      </a:lnTo>
                      <a:lnTo>
                        <a:pt x="1129" y="57"/>
                      </a:lnTo>
                      <a:lnTo>
                        <a:pt x="1145" y="46"/>
                      </a:lnTo>
                      <a:lnTo>
                        <a:pt x="1157" y="32"/>
                      </a:lnTo>
                      <a:lnTo>
                        <a:pt x="1172" y="25"/>
                      </a:lnTo>
                      <a:lnTo>
                        <a:pt x="1184" y="14"/>
                      </a:lnTo>
                      <a:lnTo>
                        <a:pt x="1200" y="7"/>
                      </a:lnTo>
                      <a:lnTo>
                        <a:pt x="1212" y="3"/>
                      </a:lnTo>
                      <a:lnTo>
                        <a:pt x="1228" y="0"/>
                      </a:lnTo>
                      <a:lnTo>
                        <a:pt x="1239" y="0"/>
                      </a:lnTo>
                      <a:lnTo>
                        <a:pt x="1255" y="3"/>
                      </a:lnTo>
                      <a:lnTo>
                        <a:pt x="1267" y="7"/>
                      </a:lnTo>
                      <a:lnTo>
                        <a:pt x="1283" y="14"/>
                      </a:lnTo>
                      <a:lnTo>
                        <a:pt x="1295" y="21"/>
                      </a:lnTo>
                      <a:lnTo>
                        <a:pt x="1311" y="32"/>
                      </a:lnTo>
                      <a:lnTo>
                        <a:pt x="1322" y="42"/>
                      </a:lnTo>
                      <a:lnTo>
                        <a:pt x="1338" y="57"/>
                      </a:lnTo>
                      <a:lnTo>
                        <a:pt x="1350" y="71"/>
                      </a:lnTo>
                      <a:lnTo>
                        <a:pt x="1366" y="85"/>
                      </a:lnTo>
                      <a:lnTo>
                        <a:pt x="1378" y="96"/>
                      </a:lnTo>
                      <a:lnTo>
                        <a:pt x="1393" y="110"/>
                      </a:lnTo>
                      <a:lnTo>
                        <a:pt x="1405" y="124"/>
                      </a:lnTo>
                      <a:lnTo>
                        <a:pt x="1421" y="139"/>
                      </a:lnTo>
                      <a:lnTo>
                        <a:pt x="1433" y="149"/>
                      </a:lnTo>
                      <a:lnTo>
                        <a:pt x="1449" y="160"/>
                      </a:lnTo>
                      <a:lnTo>
                        <a:pt x="1461" y="167"/>
                      </a:lnTo>
                      <a:lnTo>
                        <a:pt x="1476" y="174"/>
                      </a:lnTo>
                      <a:lnTo>
                        <a:pt x="1488" y="178"/>
                      </a:lnTo>
                      <a:lnTo>
                        <a:pt x="1504" y="181"/>
                      </a:lnTo>
                      <a:lnTo>
                        <a:pt x="1516" y="181"/>
                      </a:lnTo>
                      <a:lnTo>
                        <a:pt x="1532" y="178"/>
                      </a:lnTo>
                      <a:lnTo>
                        <a:pt x="1543" y="174"/>
                      </a:lnTo>
                      <a:lnTo>
                        <a:pt x="1559" y="167"/>
                      </a:lnTo>
                      <a:lnTo>
                        <a:pt x="1571" y="157"/>
                      </a:lnTo>
                      <a:lnTo>
                        <a:pt x="1583" y="149"/>
                      </a:lnTo>
                      <a:lnTo>
                        <a:pt x="1599" y="135"/>
                      </a:lnTo>
                      <a:lnTo>
                        <a:pt x="1610" y="124"/>
                      </a:lnTo>
                      <a:lnTo>
                        <a:pt x="1626" y="110"/>
                      </a:lnTo>
                      <a:lnTo>
                        <a:pt x="1638" y="96"/>
                      </a:lnTo>
                      <a:lnTo>
                        <a:pt x="1654" y="82"/>
                      </a:lnTo>
                      <a:lnTo>
                        <a:pt x="1666" y="67"/>
                      </a:lnTo>
                      <a:lnTo>
                        <a:pt x="1682" y="53"/>
                      </a:lnTo>
                      <a:lnTo>
                        <a:pt x="1693" y="42"/>
                      </a:lnTo>
                      <a:lnTo>
                        <a:pt x="1709" y="32"/>
                      </a:lnTo>
                      <a:lnTo>
                        <a:pt x="1721" y="21"/>
                      </a:lnTo>
                      <a:lnTo>
                        <a:pt x="1737" y="14"/>
                      </a:lnTo>
                      <a:lnTo>
                        <a:pt x="1749" y="7"/>
                      </a:lnTo>
                      <a:lnTo>
                        <a:pt x="1764" y="3"/>
                      </a:lnTo>
                      <a:lnTo>
                        <a:pt x="1776" y="0"/>
                      </a:lnTo>
                      <a:lnTo>
                        <a:pt x="1792" y="3"/>
                      </a:lnTo>
                      <a:lnTo>
                        <a:pt x="1804" y="3"/>
                      </a:lnTo>
                      <a:lnTo>
                        <a:pt x="1820" y="10"/>
                      </a:lnTo>
                      <a:lnTo>
                        <a:pt x="1832" y="14"/>
                      </a:lnTo>
                      <a:lnTo>
                        <a:pt x="1847" y="25"/>
                      </a:lnTo>
                      <a:lnTo>
                        <a:pt x="1859" y="35"/>
                      </a:lnTo>
                      <a:lnTo>
                        <a:pt x="1875" y="46"/>
                      </a:lnTo>
                      <a:lnTo>
                        <a:pt x="1887" y="60"/>
                      </a:lnTo>
                      <a:lnTo>
                        <a:pt x="1903" y="71"/>
                      </a:lnTo>
                      <a:lnTo>
                        <a:pt x="1914" y="85"/>
                      </a:lnTo>
                      <a:lnTo>
                        <a:pt x="1930" y="99"/>
                      </a:lnTo>
                      <a:lnTo>
                        <a:pt x="1942" y="114"/>
                      </a:lnTo>
                      <a:lnTo>
                        <a:pt x="1958" y="128"/>
                      </a:lnTo>
                      <a:lnTo>
                        <a:pt x="1970" y="139"/>
                      </a:lnTo>
                      <a:lnTo>
                        <a:pt x="1985" y="149"/>
                      </a:lnTo>
                      <a:lnTo>
                        <a:pt x="1997" y="160"/>
                      </a:lnTo>
                      <a:lnTo>
                        <a:pt x="2013" y="167"/>
                      </a:lnTo>
                      <a:lnTo>
                        <a:pt x="2025" y="174"/>
                      </a:lnTo>
                      <a:lnTo>
                        <a:pt x="2041" y="178"/>
                      </a:lnTo>
                      <a:lnTo>
                        <a:pt x="2053" y="181"/>
                      </a:lnTo>
                      <a:lnTo>
                        <a:pt x="2068" y="178"/>
                      </a:lnTo>
                      <a:lnTo>
                        <a:pt x="2080" y="178"/>
                      </a:lnTo>
                      <a:lnTo>
                        <a:pt x="2096" y="171"/>
                      </a:lnTo>
                      <a:lnTo>
                        <a:pt x="2108" y="164"/>
                      </a:lnTo>
                      <a:lnTo>
                        <a:pt x="2124" y="157"/>
                      </a:lnTo>
                      <a:lnTo>
                        <a:pt x="2135" y="146"/>
                      </a:lnTo>
                      <a:lnTo>
                        <a:pt x="2151" y="135"/>
                      </a:lnTo>
                      <a:lnTo>
                        <a:pt x="2163" y="121"/>
                      </a:lnTo>
                      <a:lnTo>
                        <a:pt x="2179" y="107"/>
                      </a:lnTo>
                      <a:lnTo>
                        <a:pt x="2191" y="92"/>
                      </a:lnTo>
                      <a:lnTo>
                        <a:pt x="2206" y="78"/>
                      </a:lnTo>
                    </a:path>
                  </a:pathLst>
                </a:custGeom>
                <a:noFill/>
                <a:ln w="12700" cap="rnd" cmpd="sng">
                  <a:solidFill>
                    <a:srgbClr val="99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>
                    <a:defRPr/>
                  </a:pPr>
                  <a:endParaRPr lang="it-IT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57" name="Group 106"/>
          <p:cNvGrpSpPr>
            <a:grpSpLocks/>
          </p:cNvGrpSpPr>
          <p:nvPr/>
        </p:nvGrpSpPr>
        <p:grpSpPr bwMode="auto">
          <a:xfrm>
            <a:off x="3920820" y="3091088"/>
            <a:ext cx="1332443" cy="284783"/>
            <a:chOff x="2290" y="2372"/>
            <a:chExt cx="965" cy="233"/>
          </a:xfrm>
        </p:grpSpPr>
        <p:sp>
          <p:nvSpPr>
            <p:cNvPr id="58" name="AutoShape 107"/>
            <p:cNvSpPr>
              <a:spLocks noChangeArrowheads="1"/>
            </p:cNvSpPr>
            <p:nvPr/>
          </p:nvSpPr>
          <p:spPr bwMode="auto">
            <a:xfrm>
              <a:off x="2377" y="2372"/>
              <a:ext cx="857" cy="218"/>
            </a:xfrm>
            <a:prstGeom prst="rightArrow">
              <a:avLst>
                <a:gd name="adj1" fmla="val 50000"/>
                <a:gd name="adj2" fmla="val 982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CCFF"/>
                </a:gs>
              </a:gsLst>
              <a:lin ang="0" scaled="1"/>
            </a:gra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hangingPunct="0">
                <a:defRPr/>
              </a:pPr>
              <a:r>
                <a:rPr lang="da-DK" sz="900" b="1" kern="0">
                  <a:solidFill>
                    <a:srgbClr val="FF0033"/>
                  </a:solidFill>
                  <a:latin typeface="Arial Unicode MS" pitchFamily="34" charset="-128"/>
                </a:rPr>
                <a:t>7.th</a:t>
              </a:r>
              <a:endParaRPr lang="en-GB" sz="900" b="1" kern="0">
                <a:solidFill>
                  <a:srgbClr val="FF0033"/>
                </a:solidFill>
                <a:latin typeface="Arial Unicode MS" pitchFamily="34" charset="-128"/>
              </a:endParaRPr>
            </a:p>
          </p:txBody>
        </p:sp>
        <p:grpSp>
          <p:nvGrpSpPr>
            <p:cNvPr id="59" name="Group 108"/>
            <p:cNvGrpSpPr>
              <a:grpSpLocks/>
            </p:cNvGrpSpPr>
            <p:nvPr/>
          </p:nvGrpSpPr>
          <p:grpSpPr bwMode="auto">
            <a:xfrm>
              <a:off x="2290" y="2372"/>
              <a:ext cx="965" cy="233"/>
              <a:chOff x="2109" y="2739"/>
              <a:chExt cx="998" cy="248"/>
            </a:xfrm>
          </p:grpSpPr>
          <p:sp>
            <p:nvSpPr>
              <p:cNvPr id="60" name="Freeform 109"/>
              <p:cNvSpPr>
                <a:spLocks/>
              </p:cNvSpPr>
              <p:nvPr/>
            </p:nvSpPr>
            <p:spPr bwMode="auto">
              <a:xfrm>
                <a:off x="2109" y="2739"/>
                <a:ext cx="572" cy="246"/>
              </a:xfrm>
              <a:custGeom>
                <a:avLst/>
                <a:gdLst>
                  <a:gd name="T0" fmla="*/ 7 w 2206"/>
                  <a:gd name="T1" fmla="*/ 87 h 181"/>
                  <a:gd name="T2" fmla="*/ 17 w 2206"/>
                  <a:gd name="T3" fmla="*/ 38 h 181"/>
                  <a:gd name="T4" fmla="*/ 29 w 2206"/>
                  <a:gd name="T5" fmla="*/ 10 h 181"/>
                  <a:gd name="T6" fmla="*/ 39 w 2206"/>
                  <a:gd name="T7" fmla="*/ 4 h 181"/>
                  <a:gd name="T8" fmla="*/ 50 w 2206"/>
                  <a:gd name="T9" fmla="*/ 23 h 181"/>
                  <a:gd name="T10" fmla="*/ 60 w 2206"/>
                  <a:gd name="T11" fmla="*/ 68 h 181"/>
                  <a:gd name="T12" fmla="*/ 72 w 2206"/>
                  <a:gd name="T13" fmla="*/ 125 h 181"/>
                  <a:gd name="T14" fmla="*/ 82 w 2206"/>
                  <a:gd name="T15" fmla="*/ 179 h 181"/>
                  <a:gd name="T16" fmla="*/ 93 w 2206"/>
                  <a:gd name="T17" fmla="*/ 223 h 181"/>
                  <a:gd name="T18" fmla="*/ 103 w 2206"/>
                  <a:gd name="T19" fmla="*/ 242 h 181"/>
                  <a:gd name="T20" fmla="*/ 115 w 2206"/>
                  <a:gd name="T21" fmla="*/ 236 h 181"/>
                  <a:gd name="T22" fmla="*/ 125 w 2206"/>
                  <a:gd name="T23" fmla="*/ 208 h 181"/>
                  <a:gd name="T24" fmla="*/ 136 w 2206"/>
                  <a:gd name="T25" fmla="*/ 159 h 181"/>
                  <a:gd name="T26" fmla="*/ 147 w 2206"/>
                  <a:gd name="T27" fmla="*/ 102 h 181"/>
                  <a:gd name="T28" fmla="*/ 158 w 2206"/>
                  <a:gd name="T29" fmla="*/ 48 h 181"/>
                  <a:gd name="T30" fmla="*/ 168 w 2206"/>
                  <a:gd name="T31" fmla="*/ 14 h 181"/>
                  <a:gd name="T32" fmla="*/ 179 w 2206"/>
                  <a:gd name="T33" fmla="*/ 0 h 181"/>
                  <a:gd name="T34" fmla="*/ 189 w 2206"/>
                  <a:gd name="T35" fmla="*/ 19 h 181"/>
                  <a:gd name="T36" fmla="*/ 201 w 2206"/>
                  <a:gd name="T37" fmla="*/ 57 h 181"/>
                  <a:gd name="T38" fmla="*/ 211 w 2206"/>
                  <a:gd name="T39" fmla="*/ 111 h 181"/>
                  <a:gd name="T40" fmla="*/ 221 w 2206"/>
                  <a:gd name="T41" fmla="*/ 164 h 181"/>
                  <a:gd name="T42" fmla="*/ 232 w 2206"/>
                  <a:gd name="T43" fmla="*/ 213 h 181"/>
                  <a:gd name="T44" fmla="*/ 243 w 2206"/>
                  <a:gd name="T45" fmla="*/ 242 h 181"/>
                  <a:gd name="T46" fmla="*/ 254 w 2206"/>
                  <a:gd name="T47" fmla="*/ 242 h 181"/>
                  <a:gd name="T48" fmla="*/ 264 w 2206"/>
                  <a:gd name="T49" fmla="*/ 217 h 181"/>
                  <a:gd name="T50" fmla="*/ 275 w 2206"/>
                  <a:gd name="T51" fmla="*/ 174 h 181"/>
                  <a:gd name="T52" fmla="*/ 285 w 2206"/>
                  <a:gd name="T53" fmla="*/ 116 h 181"/>
                  <a:gd name="T54" fmla="*/ 297 w 2206"/>
                  <a:gd name="T55" fmla="*/ 63 h 181"/>
                  <a:gd name="T56" fmla="*/ 307 w 2206"/>
                  <a:gd name="T57" fmla="*/ 19 h 181"/>
                  <a:gd name="T58" fmla="*/ 318 w 2206"/>
                  <a:gd name="T59" fmla="*/ 0 h 181"/>
                  <a:gd name="T60" fmla="*/ 329 w 2206"/>
                  <a:gd name="T61" fmla="*/ 10 h 181"/>
                  <a:gd name="T62" fmla="*/ 340 w 2206"/>
                  <a:gd name="T63" fmla="*/ 43 h 181"/>
                  <a:gd name="T64" fmla="*/ 350 w 2206"/>
                  <a:gd name="T65" fmla="*/ 96 h 181"/>
                  <a:gd name="T66" fmla="*/ 361 w 2206"/>
                  <a:gd name="T67" fmla="*/ 150 h 181"/>
                  <a:gd name="T68" fmla="*/ 372 w 2206"/>
                  <a:gd name="T69" fmla="*/ 203 h 181"/>
                  <a:gd name="T70" fmla="*/ 383 w 2206"/>
                  <a:gd name="T71" fmla="*/ 236 h 181"/>
                  <a:gd name="T72" fmla="*/ 393 w 2206"/>
                  <a:gd name="T73" fmla="*/ 246 h 181"/>
                  <a:gd name="T74" fmla="*/ 404 w 2206"/>
                  <a:gd name="T75" fmla="*/ 227 h 181"/>
                  <a:gd name="T76" fmla="*/ 415 w 2206"/>
                  <a:gd name="T77" fmla="*/ 183 h 181"/>
                  <a:gd name="T78" fmla="*/ 425 w 2206"/>
                  <a:gd name="T79" fmla="*/ 130 h 181"/>
                  <a:gd name="T80" fmla="*/ 436 w 2206"/>
                  <a:gd name="T81" fmla="*/ 72 h 181"/>
                  <a:gd name="T82" fmla="*/ 446 w 2206"/>
                  <a:gd name="T83" fmla="*/ 29 h 181"/>
                  <a:gd name="T84" fmla="*/ 457 w 2206"/>
                  <a:gd name="T85" fmla="*/ 4 h 181"/>
                  <a:gd name="T86" fmla="*/ 468 w 2206"/>
                  <a:gd name="T87" fmla="*/ 4 h 181"/>
                  <a:gd name="T88" fmla="*/ 479 w 2206"/>
                  <a:gd name="T89" fmla="*/ 34 h 181"/>
                  <a:gd name="T90" fmla="*/ 489 w 2206"/>
                  <a:gd name="T91" fmla="*/ 82 h 181"/>
                  <a:gd name="T92" fmla="*/ 500 w 2206"/>
                  <a:gd name="T93" fmla="*/ 135 h 181"/>
                  <a:gd name="T94" fmla="*/ 511 w 2206"/>
                  <a:gd name="T95" fmla="*/ 189 h 181"/>
                  <a:gd name="T96" fmla="*/ 522 w 2206"/>
                  <a:gd name="T97" fmla="*/ 227 h 181"/>
                  <a:gd name="T98" fmla="*/ 532 w 2206"/>
                  <a:gd name="T99" fmla="*/ 246 h 181"/>
                  <a:gd name="T100" fmla="*/ 543 w 2206"/>
                  <a:gd name="T101" fmla="*/ 232 h 181"/>
                  <a:gd name="T102" fmla="*/ 554 w 2206"/>
                  <a:gd name="T103" fmla="*/ 198 h 181"/>
                  <a:gd name="T104" fmla="*/ 565 w 2206"/>
                  <a:gd name="T105" fmla="*/ 145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800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110"/>
              <p:cNvSpPr>
                <a:spLocks/>
              </p:cNvSpPr>
              <p:nvPr/>
            </p:nvSpPr>
            <p:spPr bwMode="auto">
              <a:xfrm>
                <a:off x="2535" y="2741"/>
                <a:ext cx="572" cy="246"/>
              </a:xfrm>
              <a:custGeom>
                <a:avLst/>
                <a:gdLst>
                  <a:gd name="T0" fmla="*/ 7 w 2206"/>
                  <a:gd name="T1" fmla="*/ 87 h 181"/>
                  <a:gd name="T2" fmla="*/ 17 w 2206"/>
                  <a:gd name="T3" fmla="*/ 38 h 181"/>
                  <a:gd name="T4" fmla="*/ 29 w 2206"/>
                  <a:gd name="T5" fmla="*/ 10 h 181"/>
                  <a:gd name="T6" fmla="*/ 39 w 2206"/>
                  <a:gd name="T7" fmla="*/ 4 h 181"/>
                  <a:gd name="T8" fmla="*/ 50 w 2206"/>
                  <a:gd name="T9" fmla="*/ 23 h 181"/>
                  <a:gd name="T10" fmla="*/ 60 w 2206"/>
                  <a:gd name="T11" fmla="*/ 68 h 181"/>
                  <a:gd name="T12" fmla="*/ 72 w 2206"/>
                  <a:gd name="T13" fmla="*/ 125 h 181"/>
                  <a:gd name="T14" fmla="*/ 82 w 2206"/>
                  <a:gd name="T15" fmla="*/ 179 h 181"/>
                  <a:gd name="T16" fmla="*/ 93 w 2206"/>
                  <a:gd name="T17" fmla="*/ 223 h 181"/>
                  <a:gd name="T18" fmla="*/ 103 w 2206"/>
                  <a:gd name="T19" fmla="*/ 242 h 181"/>
                  <a:gd name="T20" fmla="*/ 115 w 2206"/>
                  <a:gd name="T21" fmla="*/ 236 h 181"/>
                  <a:gd name="T22" fmla="*/ 125 w 2206"/>
                  <a:gd name="T23" fmla="*/ 208 h 181"/>
                  <a:gd name="T24" fmla="*/ 136 w 2206"/>
                  <a:gd name="T25" fmla="*/ 159 h 181"/>
                  <a:gd name="T26" fmla="*/ 147 w 2206"/>
                  <a:gd name="T27" fmla="*/ 102 h 181"/>
                  <a:gd name="T28" fmla="*/ 158 w 2206"/>
                  <a:gd name="T29" fmla="*/ 48 h 181"/>
                  <a:gd name="T30" fmla="*/ 168 w 2206"/>
                  <a:gd name="T31" fmla="*/ 14 h 181"/>
                  <a:gd name="T32" fmla="*/ 179 w 2206"/>
                  <a:gd name="T33" fmla="*/ 0 h 181"/>
                  <a:gd name="T34" fmla="*/ 189 w 2206"/>
                  <a:gd name="T35" fmla="*/ 19 h 181"/>
                  <a:gd name="T36" fmla="*/ 201 w 2206"/>
                  <a:gd name="T37" fmla="*/ 57 h 181"/>
                  <a:gd name="T38" fmla="*/ 211 w 2206"/>
                  <a:gd name="T39" fmla="*/ 111 h 181"/>
                  <a:gd name="T40" fmla="*/ 221 w 2206"/>
                  <a:gd name="T41" fmla="*/ 164 h 181"/>
                  <a:gd name="T42" fmla="*/ 232 w 2206"/>
                  <a:gd name="T43" fmla="*/ 213 h 181"/>
                  <a:gd name="T44" fmla="*/ 243 w 2206"/>
                  <a:gd name="T45" fmla="*/ 242 h 181"/>
                  <a:gd name="T46" fmla="*/ 254 w 2206"/>
                  <a:gd name="T47" fmla="*/ 242 h 181"/>
                  <a:gd name="T48" fmla="*/ 264 w 2206"/>
                  <a:gd name="T49" fmla="*/ 217 h 181"/>
                  <a:gd name="T50" fmla="*/ 275 w 2206"/>
                  <a:gd name="T51" fmla="*/ 174 h 181"/>
                  <a:gd name="T52" fmla="*/ 285 w 2206"/>
                  <a:gd name="T53" fmla="*/ 116 h 181"/>
                  <a:gd name="T54" fmla="*/ 297 w 2206"/>
                  <a:gd name="T55" fmla="*/ 63 h 181"/>
                  <a:gd name="T56" fmla="*/ 307 w 2206"/>
                  <a:gd name="T57" fmla="*/ 19 h 181"/>
                  <a:gd name="T58" fmla="*/ 318 w 2206"/>
                  <a:gd name="T59" fmla="*/ 0 h 181"/>
                  <a:gd name="T60" fmla="*/ 329 w 2206"/>
                  <a:gd name="T61" fmla="*/ 10 h 181"/>
                  <a:gd name="T62" fmla="*/ 340 w 2206"/>
                  <a:gd name="T63" fmla="*/ 43 h 181"/>
                  <a:gd name="T64" fmla="*/ 350 w 2206"/>
                  <a:gd name="T65" fmla="*/ 96 h 181"/>
                  <a:gd name="T66" fmla="*/ 361 w 2206"/>
                  <a:gd name="T67" fmla="*/ 150 h 181"/>
                  <a:gd name="T68" fmla="*/ 372 w 2206"/>
                  <a:gd name="T69" fmla="*/ 203 h 181"/>
                  <a:gd name="T70" fmla="*/ 383 w 2206"/>
                  <a:gd name="T71" fmla="*/ 236 h 181"/>
                  <a:gd name="T72" fmla="*/ 393 w 2206"/>
                  <a:gd name="T73" fmla="*/ 246 h 181"/>
                  <a:gd name="T74" fmla="*/ 404 w 2206"/>
                  <a:gd name="T75" fmla="*/ 227 h 181"/>
                  <a:gd name="T76" fmla="*/ 415 w 2206"/>
                  <a:gd name="T77" fmla="*/ 183 h 181"/>
                  <a:gd name="T78" fmla="*/ 425 w 2206"/>
                  <a:gd name="T79" fmla="*/ 130 h 181"/>
                  <a:gd name="T80" fmla="*/ 436 w 2206"/>
                  <a:gd name="T81" fmla="*/ 72 h 181"/>
                  <a:gd name="T82" fmla="*/ 446 w 2206"/>
                  <a:gd name="T83" fmla="*/ 29 h 181"/>
                  <a:gd name="T84" fmla="*/ 457 w 2206"/>
                  <a:gd name="T85" fmla="*/ 4 h 181"/>
                  <a:gd name="T86" fmla="*/ 468 w 2206"/>
                  <a:gd name="T87" fmla="*/ 4 h 181"/>
                  <a:gd name="T88" fmla="*/ 479 w 2206"/>
                  <a:gd name="T89" fmla="*/ 34 h 181"/>
                  <a:gd name="T90" fmla="*/ 489 w 2206"/>
                  <a:gd name="T91" fmla="*/ 82 h 181"/>
                  <a:gd name="T92" fmla="*/ 500 w 2206"/>
                  <a:gd name="T93" fmla="*/ 135 h 181"/>
                  <a:gd name="T94" fmla="*/ 511 w 2206"/>
                  <a:gd name="T95" fmla="*/ 189 h 181"/>
                  <a:gd name="T96" fmla="*/ 522 w 2206"/>
                  <a:gd name="T97" fmla="*/ 227 h 181"/>
                  <a:gd name="T98" fmla="*/ 532 w 2206"/>
                  <a:gd name="T99" fmla="*/ 246 h 181"/>
                  <a:gd name="T100" fmla="*/ 543 w 2206"/>
                  <a:gd name="T101" fmla="*/ 232 h 181"/>
                  <a:gd name="T102" fmla="*/ 554 w 2206"/>
                  <a:gd name="T103" fmla="*/ 198 h 181"/>
                  <a:gd name="T104" fmla="*/ 565 w 2206"/>
                  <a:gd name="T105" fmla="*/ 145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800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2" name="Group 111"/>
          <p:cNvGrpSpPr>
            <a:grpSpLocks/>
          </p:cNvGrpSpPr>
          <p:nvPr/>
        </p:nvGrpSpPr>
        <p:grpSpPr bwMode="auto">
          <a:xfrm>
            <a:off x="3980330" y="3915168"/>
            <a:ext cx="1271689" cy="265228"/>
            <a:chOff x="2318" y="3076"/>
            <a:chExt cx="921" cy="217"/>
          </a:xfrm>
        </p:grpSpPr>
        <p:sp>
          <p:nvSpPr>
            <p:cNvPr id="63" name="AutoShape 112"/>
            <p:cNvSpPr>
              <a:spLocks noChangeArrowheads="1"/>
            </p:cNvSpPr>
            <p:nvPr/>
          </p:nvSpPr>
          <p:spPr bwMode="auto">
            <a:xfrm>
              <a:off x="2377" y="3076"/>
              <a:ext cx="857" cy="217"/>
            </a:xfrm>
            <a:prstGeom prst="rightArrow">
              <a:avLst>
                <a:gd name="adj1" fmla="val 50000"/>
                <a:gd name="adj2" fmla="val 9873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CCFF"/>
                </a:gs>
              </a:gsLst>
              <a:lin ang="0" scaled="1"/>
            </a:gra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hangingPunct="0">
                <a:defRPr/>
              </a:pPr>
              <a:r>
                <a:rPr lang="da-DK" sz="900" b="1" kern="0">
                  <a:solidFill>
                    <a:srgbClr val="FF0033"/>
                  </a:solidFill>
                  <a:latin typeface="Arial Unicode MS" pitchFamily="34" charset="-128"/>
                </a:rPr>
                <a:t>13.th</a:t>
              </a:r>
              <a:endParaRPr lang="en-GB" sz="900" b="1" kern="0">
                <a:solidFill>
                  <a:srgbClr val="FF0033"/>
                </a:solidFill>
                <a:latin typeface="Arial Unicode MS" pitchFamily="34" charset="-128"/>
              </a:endParaRPr>
            </a:p>
          </p:txBody>
        </p:sp>
        <p:grpSp>
          <p:nvGrpSpPr>
            <p:cNvPr id="64" name="Group 113"/>
            <p:cNvGrpSpPr>
              <a:grpSpLocks/>
            </p:cNvGrpSpPr>
            <p:nvPr/>
          </p:nvGrpSpPr>
          <p:grpSpPr bwMode="auto">
            <a:xfrm>
              <a:off x="2318" y="3166"/>
              <a:ext cx="921" cy="43"/>
              <a:chOff x="295" y="3566"/>
              <a:chExt cx="1156" cy="86"/>
            </a:xfrm>
          </p:grpSpPr>
          <p:sp>
            <p:nvSpPr>
              <p:cNvPr id="65" name="Freeform 114"/>
              <p:cNvSpPr>
                <a:spLocks/>
              </p:cNvSpPr>
              <p:nvPr/>
            </p:nvSpPr>
            <p:spPr bwMode="auto">
              <a:xfrm>
                <a:off x="295" y="3566"/>
                <a:ext cx="357" cy="85"/>
              </a:xfrm>
              <a:custGeom>
                <a:avLst/>
                <a:gdLst>
                  <a:gd name="T0" fmla="*/ 5 w 2206"/>
                  <a:gd name="T1" fmla="*/ 30 h 181"/>
                  <a:gd name="T2" fmla="*/ 11 w 2206"/>
                  <a:gd name="T3" fmla="*/ 13 h 181"/>
                  <a:gd name="T4" fmla="*/ 18 w 2206"/>
                  <a:gd name="T5" fmla="*/ 3 h 181"/>
                  <a:gd name="T6" fmla="*/ 24 w 2206"/>
                  <a:gd name="T7" fmla="*/ 1 h 181"/>
                  <a:gd name="T8" fmla="*/ 31 w 2206"/>
                  <a:gd name="T9" fmla="*/ 8 h 181"/>
                  <a:gd name="T10" fmla="*/ 38 w 2206"/>
                  <a:gd name="T11" fmla="*/ 23 h 181"/>
                  <a:gd name="T12" fmla="*/ 45 w 2206"/>
                  <a:gd name="T13" fmla="*/ 43 h 181"/>
                  <a:gd name="T14" fmla="*/ 51 w 2206"/>
                  <a:gd name="T15" fmla="*/ 62 h 181"/>
                  <a:gd name="T16" fmla="*/ 58 w 2206"/>
                  <a:gd name="T17" fmla="*/ 77 h 181"/>
                  <a:gd name="T18" fmla="*/ 65 w 2206"/>
                  <a:gd name="T19" fmla="*/ 84 h 181"/>
                  <a:gd name="T20" fmla="*/ 72 w 2206"/>
                  <a:gd name="T21" fmla="*/ 82 h 181"/>
                  <a:gd name="T22" fmla="*/ 78 w 2206"/>
                  <a:gd name="T23" fmla="*/ 72 h 181"/>
                  <a:gd name="T24" fmla="*/ 85 w 2206"/>
                  <a:gd name="T25" fmla="*/ 55 h 181"/>
                  <a:gd name="T26" fmla="*/ 91 w 2206"/>
                  <a:gd name="T27" fmla="*/ 35 h 181"/>
                  <a:gd name="T28" fmla="*/ 98 w 2206"/>
                  <a:gd name="T29" fmla="*/ 16 h 181"/>
                  <a:gd name="T30" fmla="*/ 105 w 2206"/>
                  <a:gd name="T31" fmla="*/ 5 h 181"/>
                  <a:gd name="T32" fmla="*/ 112 w 2206"/>
                  <a:gd name="T33" fmla="*/ 0 h 181"/>
                  <a:gd name="T34" fmla="*/ 118 w 2206"/>
                  <a:gd name="T35" fmla="*/ 7 h 181"/>
                  <a:gd name="T36" fmla="*/ 125 w 2206"/>
                  <a:gd name="T37" fmla="*/ 20 h 181"/>
                  <a:gd name="T38" fmla="*/ 132 w 2206"/>
                  <a:gd name="T39" fmla="*/ 39 h 181"/>
                  <a:gd name="T40" fmla="*/ 138 w 2206"/>
                  <a:gd name="T41" fmla="*/ 57 h 181"/>
                  <a:gd name="T42" fmla="*/ 145 w 2206"/>
                  <a:gd name="T43" fmla="*/ 74 h 181"/>
                  <a:gd name="T44" fmla="*/ 151 w 2206"/>
                  <a:gd name="T45" fmla="*/ 84 h 181"/>
                  <a:gd name="T46" fmla="*/ 158 w 2206"/>
                  <a:gd name="T47" fmla="*/ 84 h 181"/>
                  <a:gd name="T48" fmla="*/ 165 w 2206"/>
                  <a:gd name="T49" fmla="*/ 75 h 181"/>
                  <a:gd name="T50" fmla="*/ 172 w 2206"/>
                  <a:gd name="T51" fmla="*/ 60 h 181"/>
                  <a:gd name="T52" fmla="*/ 178 w 2206"/>
                  <a:gd name="T53" fmla="*/ 40 h 181"/>
                  <a:gd name="T54" fmla="*/ 185 w 2206"/>
                  <a:gd name="T55" fmla="*/ 22 h 181"/>
                  <a:gd name="T56" fmla="*/ 192 w 2206"/>
                  <a:gd name="T57" fmla="*/ 7 h 181"/>
                  <a:gd name="T58" fmla="*/ 199 w 2206"/>
                  <a:gd name="T59" fmla="*/ 0 h 181"/>
                  <a:gd name="T60" fmla="*/ 205 w 2206"/>
                  <a:gd name="T61" fmla="*/ 3 h 181"/>
                  <a:gd name="T62" fmla="*/ 212 w 2206"/>
                  <a:gd name="T63" fmla="*/ 15 h 181"/>
                  <a:gd name="T64" fmla="*/ 218 w 2206"/>
                  <a:gd name="T65" fmla="*/ 33 h 181"/>
                  <a:gd name="T66" fmla="*/ 225 w 2206"/>
                  <a:gd name="T67" fmla="*/ 52 h 181"/>
                  <a:gd name="T68" fmla="*/ 232 w 2206"/>
                  <a:gd name="T69" fmla="*/ 70 h 181"/>
                  <a:gd name="T70" fmla="*/ 239 w 2206"/>
                  <a:gd name="T71" fmla="*/ 82 h 181"/>
                  <a:gd name="T72" fmla="*/ 245 w 2206"/>
                  <a:gd name="T73" fmla="*/ 85 h 181"/>
                  <a:gd name="T74" fmla="*/ 252 w 2206"/>
                  <a:gd name="T75" fmla="*/ 78 h 181"/>
                  <a:gd name="T76" fmla="*/ 259 w 2206"/>
                  <a:gd name="T77" fmla="*/ 63 h 181"/>
                  <a:gd name="T78" fmla="*/ 265 w 2206"/>
                  <a:gd name="T79" fmla="*/ 45 h 181"/>
                  <a:gd name="T80" fmla="*/ 272 w 2206"/>
                  <a:gd name="T81" fmla="*/ 25 h 181"/>
                  <a:gd name="T82" fmla="*/ 279 w 2206"/>
                  <a:gd name="T83" fmla="*/ 10 h 181"/>
                  <a:gd name="T84" fmla="*/ 285 w 2206"/>
                  <a:gd name="T85" fmla="*/ 1 h 181"/>
                  <a:gd name="T86" fmla="*/ 292 w 2206"/>
                  <a:gd name="T87" fmla="*/ 1 h 181"/>
                  <a:gd name="T88" fmla="*/ 299 w 2206"/>
                  <a:gd name="T89" fmla="*/ 12 h 181"/>
                  <a:gd name="T90" fmla="*/ 305 w 2206"/>
                  <a:gd name="T91" fmla="*/ 28 h 181"/>
                  <a:gd name="T92" fmla="*/ 312 w 2206"/>
                  <a:gd name="T93" fmla="*/ 46 h 181"/>
                  <a:gd name="T94" fmla="*/ 319 w 2206"/>
                  <a:gd name="T95" fmla="*/ 65 h 181"/>
                  <a:gd name="T96" fmla="*/ 326 w 2206"/>
                  <a:gd name="T97" fmla="*/ 78 h 181"/>
                  <a:gd name="T98" fmla="*/ 332 w 2206"/>
                  <a:gd name="T99" fmla="*/ 85 h 181"/>
                  <a:gd name="T100" fmla="*/ 339 w 2206"/>
                  <a:gd name="T101" fmla="*/ 80 h 181"/>
                  <a:gd name="T102" fmla="*/ 346 w 2206"/>
                  <a:gd name="T103" fmla="*/ 69 h 181"/>
                  <a:gd name="T104" fmla="*/ 353 w 2206"/>
                  <a:gd name="T105" fmla="*/ 50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FF33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115"/>
              <p:cNvSpPr>
                <a:spLocks/>
              </p:cNvSpPr>
              <p:nvPr/>
            </p:nvSpPr>
            <p:spPr bwMode="auto">
              <a:xfrm>
                <a:off x="650" y="3567"/>
                <a:ext cx="357" cy="84"/>
              </a:xfrm>
              <a:custGeom>
                <a:avLst/>
                <a:gdLst>
                  <a:gd name="T0" fmla="*/ 5 w 2206"/>
                  <a:gd name="T1" fmla="*/ 30 h 181"/>
                  <a:gd name="T2" fmla="*/ 11 w 2206"/>
                  <a:gd name="T3" fmla="*/ 13 h 181"/>
                  <a:gd name="T4" fmla="*/ 18 w 2206"/>
                  <a:gd name="T5" fmla="*/ 3 h 181"/>
                  <a:gd name="T6" fmla="*/ 24 w 2206"/>
                  <a:gd name="T7" fmla="*/ 1 h 181"/>
                  <a:gd name="T8" fmla="*/ 31 w 2206"/>
                  <a:gd name="T9" fmla="*/ 8 h 181"/>
                  <a:gd name="T10" fmla="*/ 38 w 2206"/>
                  <a:gd name="T11" fmla="*/ 23 h 181"/>
                  <a:gd name="T12" fmla="*/ 45 w 2206"/>
                  <a:gd name="T13" fmla="*/ 43 h 181"/>
                  <a:gd name="T14" fmla="*/ 51 w 2206"/>
                  <a:gd name="T15" fmla="*/ 61 h 181"/>
                  <a:gd name="T16" fmla="*/ 58 w 2206"/>
                  <a:gd name="T17" fmla="*/ 76 h 181"/>
                  <a:gd name="T18" fmla="*/ 65 w 2206"/>
                  <a:gd name="T19" fmla="*/ 83 h 181"/>
                  <a:gd name="T20" fmla="*/ 72 w 2206"/>
                  <a:gd name="T21" fmla="*/ 81 h 181"/>
                  <a:gd name="T22" fmla="*/ 78 w 2206"/>
                  <a:gd name="T23" fmla="*/ 71 h 181"/>
                  <a:gd name="T24" fmla="*/ 85 w 2206"/>
                  <a:gd name="T25" fmla="*/ 54 h 181"/>
                  <a:gd name="T26" fmla="*/ 91 w 2206"/>
                  <a:gd name="T27" fmla="*/ 35 h 181"/>
                  <a:gd name="T28" fmla="*/ 98 w 2206"/>
                  <a:gd name="T29" fmla="*/ 16 h 181"/>
                  <a:gd name="T30" fmla="*/ 105 w 2206"/>
                  <a:gd name="T31" fmla="*/ 5 h 181"/>
                  <a:gd name="T32" fmla="*/ 112 w 2206"/>
                  <a:gd name="T33" fmla="*/ 0 h 181"/>
                  <a:gd name="T34" fmla="*/ 118 w 2206"/>
                  <a:gd name="T35" fmla="*/ 6 h 181"/>
                  <a:gd name="T36" fmla="*/ 125 w 2206"/>
                  <a:gd name="T37" fmla="*/ 19 h 181"/>
                  <a:gd name="T38" fmla="*/ 132 w 2206"/>
                  <a:gd name="T39" fmla="*/ 38 h 181"/>
                  <a:gd name="T40" fmla="*/ 138 w 2206"/>
                  <a:gd name="T41" fmla="*/ 56 h 181"/>
                  <a:gd name="T42" fmla="*/ 145 w 2206"/>
                  <a:gd name="T43" fmla="*/ 73 h 181"/>
                  <a:gd name="T44" fmla="*/ 151 w 2206"/>
                  <a:gd name="T45" fmla="*/ 83 h 181"/>
                  <a:gd name="T46" fmla="*/ 158 w 2206"/>
                  <a:gd name="T47" fmla="*/ 83 h 181"/>
                  <a:gd name="T48" fmla="*/ 165 w 2206"/>
                  <a:gd name="T49" fmla="*/ 74 h 181"/>
                  <a:gd name="T50" fmla="*/ 172 w 2206"/>
                  <a:gd name="T51" fmla="*/ 59 h 181"/>
                  <a:gd name="T52" fmla="*/ 178 w 2206"/>
                  <a:gd name="T53" fmla="*/ 39 h 181"/>
                  <a:gd name="T54" fmla="*/ 185 w 2206"/>
                  <a:gd name="T55" fmla="*/ 21 h 181"/>
                  <a:gd name="T56" fmla="*/ 192 w 2206"/>
                  <a:gd name="T57" fmla="*/ 6 h 181"/>
                  <a:gd name="T58" fmla="*/ 199 w 2206"/>
                  <a:gd name="T59" fmla="*/ 0 h 181"/>
                  <a:gd name="T60" fmla="*/ 205 w 2206"/>
                  <a:gd name="T61" fmla="*/ 3 h 181"/>
                  <a:gd name="T62" fmla="*/ 212 w 2206"/>
                  <a:gd name="T63" fmla="*/ 15 h 181"/>
                  <a:gd name="T64" fmla="*/ 218 w 2206"/>
                  <a:gd name="T65" fmla="*/ 33 h 181"/>
                  <a:gd name="T66" fmla="*/ 225 w 2206"/>
                  <a:gd name="T67" fmla="*/ 51 h 181"/>
                  <a:gd name="T68" fmla="*/ 232 w 2206"/>
                  <a:gd name="T69" fmla="*/ 69 h 181"/>
                  <a:gd name="T70" fmla="*/ 239 w 2206"/>
                  <a:gd name="T71" fmla="*/ 81 h 181"/>
                  <a:gd name="T72" fmla="*/ 245 w 2206"/>
                  <a:gd name="T73" fmla="*/ 84 h 181"/>
                  <a:gd name="T74" fmla="*/ 252 w 2206"/>
                  <a:gd name="T75" fmla="*/ 78 h 181"/>
                  <a:gd name="T76" fmla="*/ 259 w 2206"/>
                  <a:gd name="T77" fmla="*/ 63 h 181"/>
                  <a:gd name="T78" fmla="*/ 265 w 2206"/>
                  <a:gd name="T79" fmla="*/ 45 h 181"/>
                  <a:gd name="T80" fmla="*/ 272 w 2206"/>
                  <a:gd name="T81" fmla="*/ 25 h 181"/>
                  <a:gd name="T82" fmla="*/ 279 w 2206"/>
                  <a:gd name="T83" fmla="*/ 10 h 181"/>
                  <a:gd name="T84" fmla="*/ 285 w 2206"/>
                  <a:gd name="T85" fmla="*/ 1 h 181"/>
                  <a:gd name="T86" fmla="*/ 292 w 2206"/>
                  <a:gd name="T87" fmla="*/ 1 h 181"/>
                  <a:gd name="T88" fmla="*/ 299 w 2206"/>
                  <a:gd name="T89" fmla="*/ 12 h 181"/>
                  <a:gd name="T90" fmla="*/ 305 w 2206"/>
                  <a:gd name="T91" fmla="*/ 28 h 181"/>
                  <a:gd name="T92" fmla="*/ 312 w 2206"/>
                  <a:gd name="T93" fmla="*/ 46 h 181"/>
                  <a:gd name="T94" fmla="*/ 319 w 2206"/>
                  <a:gd name="T95" fmla="*/ 65 h 181"/>
                  <a:gd name="T96" fmla="*/ 326 w 2206"/>
                  <a:gd name="T97" fmla="*/ 78 h 181"/>
                  <a:gd name="T98" fmla="*/ 332 w 2206"/>
                  <a:gd name="T99" fmla="*/ 84 h 181"/>
                  <a:gd name="T100" fmla="*/ 339 w 2206"/>
                  <a:gd name="T101" fmla="*/ 79 h 181"/>
                  <a:gd name="T102" fmla="*/ 346 w 2206"/>
                  <a:gd name="T103" fmla="*/ 68 h 181"/>
                  <a:gd name="T104" fmla="*/ 353 w 2206"/>
                  <a:gd name="T105" fmla="*/ 50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FF33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116"/>
              <p:cNvSpPr>
                <a:spLocks/>
              </p:cNvSpPr>
              <p:nvPr/>
            </p:nvSpPr>
            <p:spPr bwMode="auto">
              <a:xfrm>
                <a:off x="916" y="3568"/>
                <a:ext cx="357" cy="84"/>
              </a:xfrm>
              <a:custGeom>
                <a:avLst/>
                <a:gdLst>
                  <a:gd name="T0" fmla="*/ 5 w 2206"/>
                  <a:gd name="T1" fmla="*/ 30 h 181"/>
                  <a:gd name="T2" fmla="*/ 11 w 2206"/>
                  <a:gd name="T3" fmla="*/ 13 h 181"/>
                  <a:gd name="T4" fmla="*/ 18 w 2206"/>
                  <a:gd name="T5" fmla="*/ 3 h 181"/>
                  <a:gd name="T6" fmla="*/ 24 w 2206"/>
                  <a:gd name="T7" fmla="*/ 1 h 181"/>
                  <a:gd name="T8" fmla="*/ 31 w 2206"/>
                  <a:gd name="T9" fmla="*/ 8 h 181"/>
                  <a:gd name="T10" fmla="*/ 38 w 2206"/>
                  <a:gd name="T11" fmla="*/ 23 h 181"/>
                  <a:gd name="T12" fmla="*/ 45 w 2206"/>
                  <a:gd name="T13" fmla="*/ 43 h 181"/>
                  <a:gd name="T14" fmla="*/ 51 w 2206"/>
                  <a:gd name="T15" fmla="*/ 61 h 181"/>
                  <a:gd name="T16" fmla="*/ 58 w 2206"/>
                  <a:gd name="T17" fmla="*/ 76 h 181"/>
                  <a:gd name="T18" fmla="*/ 65 w 2206"/>
                  <a:gd name="T19" fmla="*/ 83 h 181"/>
                  <a:gd name="T20" fmla="*/ 72 w 2206"/>
                  <a:gd name="T21" fmla="*/ 81 h 181"/>
                  <a:gd name="T22" fmla="*/ 78 w 2206"/>
                  <a:gd name="T23" fmla="*/ 71 h 181"/>
                  <a:gd name="T24" fmla="*/ 85 w 2206"/>
                  <a:gd name="T25" fmla="*/ 54 h 181"/>
                  <a:gd name="T26" fmla="*/ 91 w 2206"/>
                  <a:gd name="T27" fmla="*/ 35 h 181"/>
                  <a:gd name="T28" fmla="*/ 98 w 2206"/>
                  <a:gd name="T29" fmla="*/ 16 h 181"/>
                  <a:gd name="T30" fmla="*/ 105 w 2206"/>
                  <a:gd name="T31" fmla="*/ 5 h 181"/>
                  <a:gd name="T32" fmla="*/ 112 w 2206"/>
                  <a:gd name="T33" fmla="*/ 0 h 181"/>
                  <a:gd name="T34" fmla="*/ 118 w 2206"/>
                  <a:gd name="T35" fmla="*/ 6 h 181"/>
                  <a:gd name="T36" fmla="*/ 125 w 2206"/>
                  <a:gd name="T37" fmla="*/ 19 h 181"/>
                  <a:gd name="T38" fmla="*/ 132 w 2206"/>
                  <a:gd name="T39" fmla="*/ 38 h 181"/>
                  <a:gd name="T40" fmla="*/ 138 w 2206"/>
                  <a:gd name="T41" fmla="*/ 56 h 181"/>
                  <a:gd name="T42" fmla="*/ 145 w 2206"/>
                  <a:gd name="T43" fmla="*/ 73 h 181"/>
                  <a:gd name="T44" fmla="*/ 151 w 2206"/>
                  <a:gd name="T45" fmla="*/ 83 h 181"/>
                  <a:gd name="T46" fmla="*/ 158 w 2206"/>
                  <a:gd name="T47" fmla="*/ 83 h 181"/>
                  <a:gd name="T48" fmla="*/ 165 w 2206"/>
                  <a:gd name="T49" fmla="*/ 74 h 181"/>
                  <a:gd name="T50" fmla="*/ 172 w 2206"/>
                  <a:gd name="T51" fmla="*/ 59 h 181"/>
                  <a:gd name="T52" fmla="*/ 178 w 2206"/>
                  <a:gd name="T53" fmla="*/ 39 h 181"/>
                  <a:gd name="T54" fmla="*/ 185 w 2206"/>
                  <a:gd name="T55" fmla="*/ 21 h 181"/>
                  <a:gd name="T56" fmla="*/ 192 w 2206"/>
                  <a:gd name="T57" fmla="*/ 6 h 181"/>
                  <a:gd name="T58" fmla="*/ 199 w 2206"/>
                  <a:gd name="T59" fmla="*/ 0 h 181"/>
                  <a:gd name="T60" fmla="*/ 205 w 2206"/>
                  <a:gd name="T61" fmla="*/ 3 h 181"/>
                  <a:gd name="T62" fmla="*/ 212 w 2206"/>
                  <a:gd name="T63" fmla="*/ 15 h 181"/>
                  <a:gd name="T64" fmla="*/ 218 w 2206"/>
                  <a:gd name="T65" fmla="*/ 33 h 181"/>
                  <a:gd name="T66" fmla="*/ 225 w 2206"/>
                  <a:gd name="T67" fmla="*/ 51 h 181"/>
                  <a:gd name="T68" fmla="*/ 232 w 2206"/>
                  <a:gd name="T69" fmla="*/ 69 h 181"/>
                  <a:gd name="T70" fmla="*/ 239 w 2206"/>
                  <a:gd name="T71" fmla="*/ 81 h 181"/>
                  <a:gd name="T72" fmla="*/ 245 w 2206"/>
                  <a:gd name="T73" fmla="*/ 84 h 181"/>
                  <a:gd name="T74" fmla="*/ 252 w 2206"/>
                  <a:gd name="T75" fmla="*/ 78 h 181"/>
                  <a:gd name="T76" fmla="*/ 259 w 2206"/>
                  <a:gd name="T77" fmla="*/ 63 h 181"/>
                  <a:gd name="T78" fmla="*/ 265 w 2206"/>
                  <a:gd name="T79" fmla="*/ 45 h 181"/>
                  <a:gd name="T80" fmla="*/ 272 w 2206"/>
                  <a:gd name="T81" fmla="*/ 25 h 181"/>
                  <a:gd name="T82" fmla="*/ 279 w 2206"/>
                  <a:gd name="T83" fmla="*/ 10 h 181"/>
                  <a:gd name="T84" fmla="*/ 285 w 2206"/>
                  <a:gd name="T85" fmla="*/ 1 h 181"/>
                  <a:gd name="T86" fmla="*/ 292 w 2206"/>
                  <a:gd name="T87" fmla="*/ 1 h 181"/>
                  <a:gd name="T88" fmla="*/ 299 w 2206"/>
                  <a:gd name="T89" fmla="*/ 12 h 181"/>
                  <a:gd name="T90" fmla="*/ 305 w 2206"/>
                  <a:gd name="T91" fmla="*/ 28 h 181"/>
                  <a:gd name="T92" fmla="*/ 312 w 2206"/>
                  <a:gd name="T93" fmla="*/ 46 h 181"/>
                  <a:gd name="T94" fmla="*/ 319 w 2206"/>
                  <a:gd name="T95" fmla="*/ 65 h 181"/>
                  <a:gd name="T96" fmla="*/ 326 w 2206"/>
                  <a:gd name="T97" fmla="*/ 78 h 181"/>
                  <a:gd name="T98" fmla="*/ 332 w 2206"/>
                  <a:gd name="T99" fmla="*/ 84 h 181"/>
                  <a:gd name="T100" fmla="*/ 339 w 2206"/>
                  <a:gd name="T101" fmla="*/ 79 h 181"/>
                  <a:gd name="T102" fmla="*/ 346 w 2206"/>
                  <a:gd name="T103" fmla="*/ 68 h 181"/>
                  <a:gd name="T104" fmla="*/ 353 w 2206"/>
                  <a:gd name="T105" fmla="*/ 50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FF33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17"/>
              <p:cNvSpPr>
                <a:spLocks/>
              </p:cNvSpPr>
              <p:nvPr/>
            </p:nvSpPr>
            <p:spPr bwMode="auto">
              <a:xfrm>
                <a:off x="1094" y="3568"/>
                <a:ext cx="357" cy="84"/>
              </a:xfrm>
              <a:custGeom>
                <a:avLst/>
                <a:gdLst>
                  <a:gd name="T0" fmla="*/ 5 w 2206"/>
                  <a:gd name="T1" fmla="*/ 30 h 181"/>
                  <a:gd name="T2" fmla="*/ 11 w 2206"/>
                  <a:gd name="T3" fmla="*/ 13 h 181"/>
                  <a:gd name="T4" fmla="*/ 18 w 2206"/>
                  <a:gd name="T5" fmla="*/ 3 h 181"/>
                  <a:gd name="T6" fmla="*/ 24 w 2206"/>
                  <a:gd name="T7" fmla="*/ 1 h 181"/>
                  <a:gd name="T8" fmla="*/ 31 w 2206"/>
                  <a:gd name="T9" fmla="*/ 8 h 181"/>
                  <a:gd name="T10" fmla="*/ 38 w 2206"/>
                  <a:gd name="T11" fmla="*/ 23 h 181"/>
                  <a:gd name="T12" fmla="*/ 45 w 2206"/>
                  <a:gd name="T13" fmla="*/ 43 h 181"/>
                  <a:gd name="T14" fmla="*/ 51 w 2206"/>
                  <a:gd name="T15" fmla="*/ 61 h 181"/>
                  <a:gd name="T16" fmla="*/ 58 w 2206"/>
                  <a:gd name="T17" fmla="*/ 76 h 181"/>
                  <a:gd name="T18" fmla="*/ 65 w 2206"/>
                  <a:gd name="T19" fmla="*/ 83 h 181"/>
                  <a:gd name="T20" fmla="*/ 72 w 2206"/>
                  <a:gd name="T21" fmla="*/ 81 h 181"/>
                  <a:gd name="T22" fmla="*/ 78 w 2206"/>
                  <a:gd name="T23" fmla="*/ 71 h 181"/>
                  <a:gd name="T24" fmla="*/ 85 w 2206"/>
                  <a:gd name="T25" fmla="*/ 54 h 181"/>
                  <a:gd name="T26" fmla="*/ 91 w 2206"/>
                  <a:gd name="T27" fmla="*/ 35 h 181"/>
                  <a:gd name="T28" fmla="*/ 98 w 2206"/>
                  <a:gd name="T29" fmla="*/ 16 h 181"/>
                  <a:gd name="T30" fmla="*/ 105 w 2206"/>
                  <a:gd name="T31" fmla="*/ 5 h 181"/>
                  <a:gd name="T32" fmla="*/ 112 w 2206"/>
                  <a:gd name="T33" fmla="*/ 0 h 181"/>
                  <a:gd name="T34" fmla="*/ 118 w 2206"/>
                  <a:gd name="T35" fmla="*/ 6 h 181"/>
                  <a:gd name="T36" fmla="*/ 125 w 2206"/>
                  <a:gd name="T37" fmla="*/ 19 h 181"/>
                  <a:gd name="T38" fmla="*/ 132 w 2206"/>
                  <a:gd name="T39" fmla="*/ 38 h 181"/>
                  <a:gd name="T40" fmla="*/ 138 w 2206"/>
                  <a:gd name="T41" fmla="*/ 56 h 181"/>
                  <a:gd name="T42" fmla="*/ 145 w 2206"/>
                  <a:gd name="T43" fmla="*/ 73 h 181"/>
                  <a:gd name="T44" fmla="*/ 151 w 2206"/>
                  <a:gd name="T45" fmla="*/ 83 h 181"/>
                  <a:gd name="T46" fmla="*/ 158 w 2206"/>
                  <a:gd name="T47" fmla="*/ 83 h 181"/>
                  <a:gd name="T48" fmla="*/ 165 w 2206"/>
                  <a:gd name="T49" fmla="*/ 74 h 181"/>
                  <a:gd name="T50" fmla="*/ 172 w 2206"/>
                  <a:gd name="T51" fmla="*/ 59 h 181"/>
                  <a:gd name="T52" fmla="*/ 178 w 2206"/>
                  <a:gd name="T53" fmla="*/ 39 h 181"/>
                  <a:gd name="T54" fmla="*/ 185 w 2206"/>
                  <a:gd name="T55" fmla="*/ 21 h 181"/>
                  <a:gd name="T56" fmla="*/ 192 w 2206"/>
                  <a:gd name="T57" fmla="*/ 6 h 181"/>
                  <a:gd name="T58" fmla="*/ 199 w 2206"/>
                  <a:gd name="T59" fmla="*/ 0 h 181"/>
                  <a:gd name="T60" fmla="*/ 205 w 2206"/>
                  <a:gd name="T61" fmla="*/ 3 h 181"/>
                  <a:gd name="T62" fmla="*/ 212 w 2206"/>
                  <a:gd name="T63" fmla="*/ 15 h 181"/>
                  <a:gd name="T64" fmla="*/ 218 w 2206"/>
                  <a:gd name="T65" fmla="*/ 33 h 181"/>
                  <a:gd name="T66" fmla="*/ 225 w 2206"/>
                  <a:gd name="T67" fmla="*/ 51 h 181"/>
                  <a:gd name="T68" fmla="*/ 232 w 2206"/>
                  <a:gd name="T69" fmla="*/ 69 h 181"/>
                  <a:gd name="T70" fmla="*/ 239 w 2206"/>
                  <a:gd name="T71" fmla="*/ 81 h 181"/>
                  <a:gd name="T72" fmla="*/ 245 w 2206"/>
                  <a:gd name="T73" fmla="*/ 84 h 181"/>
                  <a:gd name="T74" fmla="*/ 252 w 2206"/>
                  <a:gd name="T75" fmla="*/ 78 h 181"/>
                  <a:gd name="T76" fmla="*/ 259 w 2206"/>
                  <a:gd name="T77" fmla="*/ 63 h 181"/>
                  <a:gd name="T78" fmla="*/ 265 w 2206"/>
                  <a:gd name="T79" fmla="*/ 45 h 181"/>
                  <a:gd name="T80" fmla="*/ 272 w 2206"/>
                  <a:gd name="T81" fmla="*/ 25 h 181"/>
                  <a:gd name="T82" fmla="*/ 279 w 2206"/>
                  <a:gd name="T83" fmla="*/ 10 h 181"/>
                  <a:gd name="T84" fmla="*/ 285 w 2206"/>
                  <a:gd name="T85" fmla="*/ 1 h 181"/>
                  <a:gd name="T86" fmla="*/ 292 w 2206"/>
                  <a:gd name="T87" fmla="*/ 1 h 181"/>
                  <a:gd name="T88" fmla="*/ 299 w 2206"/>
                  <a:gd name="T89" fmla="*/ 12 h 181"/>
                  <a:gd name="T90" fmla="*/ 305 w 2206"/>
                  <a:gd name="T91" fmla="*/ 28 h 181"/>
                  <a:gd name="T92" fmla="*/ 312 w 2206"/>
                  <a:gd name="T93" fmla="*/ 46 h 181"/>
                  <a:gd name="T94" fmla="*/ 319 w 2206"/>
                  <a:gd name="T95" fmla="*/ 65 h 181"/>
                  <a:gd name="T96" fmla="*/ 326 w 2206"/>
                  <a:gd name="T97" fmla="*/ 78 h 181"/>
                  <a:gd name="T98" fmla="*/ 332 w 2206"/>
                  <a:gd name="T99" fmla="*/ 84 h 181"/>
                  <a:gd name="T100" fmla="*/ 339 w 2206"/>
                  <a:gd name="T101" fmla="*/ 79 h 181"/>
                  <a:gd name="T102" fmla="*/ 346 w 2206"/>
                  <a:gd name="T103" fmla="*/ 68 h 181"/>
                  <a:gd name="T104" fmla="*/ 353 w 2206"/>
                  <a:gd name="T105" fmla="*/ 50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FF33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9" name="Group 118"/>
          <p:cNvGrpSpPr>
            <a:grpSpLocks/>
          </p:cNvGrpSpPr>
          <p:nvPr/>
        </p:nvGrpSpPr>
        <p:grpSpPr bwMode="auto">
          <a:xfrm>
            <a:off x="3951776" y="2679810"/>
            <a:ext cx="1332443" cy="414341"/>
            <a:chOff x="2316" y="1948"/>
            <a:chExt cx="965" cy="339"/>
          </a:xfrm>
        </p:grpSpPr>
        <p:grpSp>
          <p:nvGrpSpPr>
            <p:cNvPr id="70" name="Group 119"/>
            <p:cNvGrpSpPr>
              <a:grpSpLocks/>
            </p:cNvGrpSpPr>
            <p:nvPr/>
          </p:nvGrpSpPr>
          <p:grpSpPr bwMode="auto">
            <a:xfrm>
              <a:off x="2375" y="1948"/>
              <a:ext cx="906" cy="339"/>
              <a:chOff x="2375" y="1948"/>
              <a:chExt cx="906" cy="339"/>
            </a:xfrm>
          </p:grpSpPr>
          <p:sp>
            <p:nvSpPr>
              <p:cNvPr id="72" name="AutoShape 120"/>
              <p:cNvSpPr>
                <a:spLocks noChangeArrowheads="1"/>
              </p:cNvSpPr>
              <p:nvPr/>
            </p:nvSpPr>
            <p:spPr bwMode="auto">
              <a:xfrm>
                <a:off x="2375" y="1988"/>
                <a:ext cx="857" cy="218"/>
              </a:xfrm>
              <a:prstGeom prst="rightArrow">
                <a:avLst>
                  <a:gd name="adj1" fmla="val 50000"/>
                  <a:gd name="adj2" fmla="val 9828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CCFF"/>
                  </a:gs>
                </a:gsLst>
                <a:lin ang="0" scaled="1"/>
              </a:gra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eaLnBrk="0" hangingPunct="0">
                  <a:defRPr/>
                </a:pPr>
                <a:r>
                  <a:rPr lang="da-DK" sz="900" b="1" kern="0">
                    <a:solidFill>
                      <a:srgbClr val="FF0033"/>
                    </a:solidFill>
                    <a:latin typeface="Arial Unicode MS" pitchFamily="34" charset="-128"/>
                  </a:rPr>
                  <a:t>5.th </a:t>
                </a:r>
                <a:endParaRPr lang="en-GB" sz="900" b="1" kern="0">
                  <a:solidFill>
                    <a:srgbClr val="FF0033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73" name="Freeform 121"/>
              <p:cNvSpPr>
                <a:spLocks/>
              </p:cNvSpPr>
              <p:nvPr/>
            </p:nvSpPr>
            <p:spPr bwMode="auto">
              <a:xfrm>
                <a:off x="2509" y="1948"/>
                <a:ext cx="772" cy="339"/>
              </a:xfrm>
              <a:custGeom>
                <a:avLst/>
                <a:gdLst>
                  <a:gd name="T0" fmla="*/ 10 w 2206"/>
                  <a:gd name="T1" fmla="*/ 120 h 181"/>
                  <a:gd name="T2" fmla="*/ 23 w 2206"/>
                  <a:gd name="T3" fmla="*/ 52 h 181"/>
                  <a:gd name="T4" fmla="*/ 39 w 2206"/>
                  <a:gd name="T5" fmla="*/ 13 h 181"/>
                  <a:gd name="T6" fmla="*/ 52 w 2206"/>
                  <a:gd name="T7" fmla="*/ 6 h 181"/>
                  <a:gd name="T8" fmla="*/ 68 w 2206"/>
                  <a:gd name="T9" fmla="*/ 32 h 181"/>
                  <a:gd name="T10" fmla="*/ 82 w 2206"/>
                  <a:gd name="T11" fmla="*/ 94 h 181"/>
                  <a:gd name="T12" fmla="*/ 97 w 2206"/>
                  <a:gd name="T13" fmla="*/ 172 h 181"/>
                  <a:gd name="T14" fmla="*/ 111 w 2206"/>
                  <a:gd name="T15" fmla="*/ 247 h 181"/>
                  <a:gd name="T16" fmla="*/ 126 w 2206"/>
                  <a:gd name="T17" fmla="*/ 307 h 181"/>
                  <a:gd name="T18" fmla="*/ 140 w 2206"/>
                  <a:gd name="T19" fmla="*/ 333 h 181"/>
                  <a:gd name="T20" fmla="*/ 155 w 2206"/>
                  <a:gd name="T21" fmla="*/ 326 h 181"/>
                  <a:gd name="T22" fmla="*/ 169 w 2206"/>
                  <a:gd name="T23" fmla="*/ 287 h 181"/>
                  <a:gd name="T24" fmla="*/ 184 w 2206"/>
                  <a:gd name="T25" fmla="*/ 219 h 181"/>
                  <a:gd name="T26" fmla="*/ 198 w 2206"/>
                  <a:gd name="T27" fmla="*/ 140 h 181"/>
                  <a:gd name="T28" fmla="*/ 213 w 2206"/>
                  <a:gd name="T29" fmla="*/ 66 h 181"/>
                  <a:gd name="T30" fmla="*/ 226 w 2206"/>
                  <a:gd name="T31" fmla="*/ 19 h 181"/>
                  <a:gd name="T32" fmla="*/ 242 w 2206"/>
                  <a:gd name="T33" fmla="*/ 0 h 181"/>
                  <a:gd name="T34" fmla="*/ 255 w 2206"/>
                  <a:gd name="T35" fmla="*/ 26 h 181"/>
                  <a:gd name="T36" fmla="*/ 271 w 2206"/>
                  <a:gd name="T37" fmla="*/ 79 h 181"/>
                  <a:gd name="T38" fmla="*/ 285 w 2206"/>
                  <a:gd name="T39" fmla="*/ 154 h 181"/>
                  <a:gd name="T40" fmla="*/ 299 w 2206"/>
                  <a:gd name="T41" fmla="*/ 227 h 181"/>
                  <a:gd name="T42" fmla="*/ 314 w 2206"/>
                  <a:gd name="T43" fmla="*/ 294 h 181"/>
                  <a:gd name="T44" fmla="*/ 328 w 2206"/>
                  <a:gd name="T45" fmla="*/ 333 h 181"/>
                  <a:gd name="T46" fmla="*/ 343 w 2206"/>
                  <a:gd name="T47" fmla="*/ 333 h 181"/>
                  <a:gd name="T48" fmla="*/ 356 w 2206"/>
                  <a:gd name="T49" fmla="*/ 300 h 181"/>
                  <a:gd name="T50" fmla="*/ 372 w 2206"/>
                  <a:gd name="T51" fmla="*/ 240 h 181"/>
                  <a:gd name="T52" fmla="*/ 385 w 2206"/>
                  <a:gd name="T53" fmla="*/ 159 h 181"/>
                  <a:gd name="T54" fmla="*/ 401 w 2206"/>
                  <a:gd name="T55" fmla="*/ 86 h 181"/>
                  <a:gd name="T56" fmla="*/ 414 w 2206"/>
                  <a:gd name="T57" fmla="*/ 26 h 181"/>
                  <a:gd name="T58" fmla="*/ 430 w 2206"/>
                  <a:gd name="T59" fmla="*/ 0 h 181"/>
                  <a:gd name="T60" fmla="*/ 443 w 2206"/>
                  <a:gd name="T61" fmla="*/ 13 h 181"/>
                  <a:gd name="T62" fmla="*/ 459 w 2206"/>
                  <a:gd name="T63" fmla="*/ 60 h 181"/>
                  <a:gd name="T64" fmla="*/ 472 w 2206"/>
                  <a:gd name="T65" fmla="*/ 133 h 181"/>
                  <a:gd name="T66" fmla="*/ 487 w 2206"/>
                  <a:gd name="T67" fmla="*/ 206 h 181"/>
                  <a:gd name="T68" fmla="*/ 501 w 2206"/>
                  <a:gd name="T69" fmla="*/ 279 h 181"/>
                  <a:gd name="T70" fmla="*/ 517 w 2206"/>
                  <a:gd name="T71" fmla="*/ 326 h 181"/>
                  <a:gd name="T72" fmla="*/ 531 w 2206"/>
                  <a:gd name="T73" fmla="*/ 339 h 181"/>
                  <a:gd name="T74" fmla="*/ 546 w 2206"/>
                  <a:gd name="T75" fmla="*/ 313 h 181"/>
                  <a:gd name="T76" fmla="*/ 560 w 2206"/>
                  <a:gd name="T77" fmla="*/ 253 h 181"/>
                  <a:gd name="T78" fmla="*/ 573 w 2206"/>
                  <a:gd name="T79" fmla="*/ 180 h 181"/>
                  <a:gd name="T80" fmla="*/ 589 w 2206"/>
                  <a:gd name="T81" fmla="*/ 99 h 181"/>
                  <a:gd name="T82" fmla="*/ 602 w 2206"/>
                  <a:gd name="T83" fmla="*/ 39 h 181"/>
                  <a:gd name="T84" fmla="*/ 617 w 2206"/>
                  <a:gd name="T85" fmla="*/ 6 h 181"/>
                  <a:gd name="T86" fmla="*/ 631 w 2206"/>
                  <a:gd name="T87" fmla="*/ 6 h 181"/>
                  <a:gd name="T88" fmla="*/ 646 w 2206"/>
                  <a:gd name="T89" fmla="*/ 47 h 181"/>
                  <a:gd name="T90" fmla="*/ 660 w 2206"/>
                  <a:gd name="T91" fmla="*/ 112 h 181"/>
                  <a:gd name="T92" fmla="*/ 675 w 2206"/>
                  <a:gd name="T93" fmla="*/ 185 h 181"/>
                  <a:gd name="T94" fmla="*/ 689 w 2206"/>
                  <a:gd name="T95" fmla="*/ 260 h 181"/>
                  <a:gd name="T96" fmla="*/ 704 w 2206"/>
                  <a:gd name="T97" fmla="*/ 313 h 181"/>
                  <a:gd name="T98" fmla="*/ 718 w 2206"/>
                  <a:gd name="T99" fmla="*/ 339 h 181"/>
                  <a:gd name="T100" fmla="*/ 734 w 2206"/>
                  <a:gd name="T101" fmla="*/ 320 h 181"/>
                  <a:gd name="T102" fmla="*/ 747 w 2206"/>
                  <a:gd name="T103" fmla="*/ 273 h 181"/>
                  <a:gd name="T104" fmla="*/ 763 w 2206"/>
                  <a:gd name="T105" fmla="*/ 200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06" h="181">
                    <a:moveTo>
                      <a:pt x="0" y="92"/>
                    </a:moveTo>
                    <a:lnTo>
                      <a:pt x="12" y="78"/>
                    </a:lnTo>
                    <a:lnTo>
                      <a:pt x="28" y="64"/>
                    </a:lnTo>
                    <a:lnTo>
                      <a:pt x="40" y="50"/>
                    </a:lnTo>
                    <a:lnTo>
                      <a:pt x="55" y="39"/>
                    </a:lnTo>
                    <a:lnTo>
                      <a:pt x="67" y="28"/>
                    </a:lnTo>
                    <a:lnTo>
                      <a:pt x="83" y="1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22" y="3"/>
                    </a:lnTo>
                    <a:lnTo>
                      <a:pt x="138" y="0"/>
                    </a:lnTo>
                    <a:lnTo>
                      <a:pt x="150" y="3"/>
                    </a:lnTo>
                    <a:lnTo>
                      <a:pt x="166" y="7"/>
                    </a:lnTo>
                    <a:lnTo>
                      <a:pt x="178" y="10"/>
                    </a:lnTo>
                    <a:lnTo>
                      <a:pt x="194" y="17"/>
                    </a:lnTo>
                    <a:lnTo>
                      <a:pt x="205" y="28"/>
                    </a:lnTo>
                    <a:lnTo>
                      <a:pt x="221" y="39"/>
                    </a:lnTo>
                    <a:lnTo>
                      <a:pt x="233" y="50"/>
                    </a:lnTo>
                    <a:lnTo>
                      <a:pt x="249" y="64"/>
                    </a:lnTo>
                    <a:lnTo>
                      <a:pt x="261" y="78"/>
                    </a:lnTo>
                    <a:lnTo>
                      <a:pt x="276" y="92"/>
                    </a:lnTo>
                    <a:lnTo>
                      <a:pt x="288" y="107"/>
                    </a:lnTo>
                    <a:lnTo>
                      <a:pt x="304" y="121"/>
                    </a:lnTo>
                    <a:lnTo>
                      <a:pt x="316" y="132"/>
                    </a:lnTo>
                    <a:lnTo>
                      <a:pt x="332" y="146"/>
                    </a:lnTo>
                    <a:lnTo>
                      <a:pt x="343" y="157"/>
                    </a:lnTo>
                    <a:lnTo>
                      <a:pt x="359" y="164"/>
                    </a:lnTo>
                    <a:lnTo>
                      <a:pt x="371" y="171"/>
                    </a:lnTo>
                    <a:lnTo>
                      <a:pt x="387" y="178"/>
                    </a:lnTo>
                    <a:lnTo>
                      <a:pt x="399" y="178"/>
                    </a:lnTo>
                    <a:lnTo>
                      <a:pt x="415" y="181"/>
                    </a:lnTo>
                    <a:lnTo>
                      <a:pt x="426" y="178"/>
                    </a:lnTo>
                    <a:lnTo>
                      <a:pt x="442" y="174"/>
                    </a:lnTo>
                    <a:lnTo>
                      <a:pt x="454" y="171"/>
                    </a:lnTo>
                    <a:lnTo>
                      <a:pt x="470" y="160"/>
                    </a:lnTo>
                    <a:lnTo>
                      <a:pt x="482" y="153"/>
                    </a:lnTo>
                    <a:lnTo>
                      <a:pt x="497" y="142"/>
                    </a:lnTo>
                    <a:lnTo>
                      <a:pt x="509" y="128"/>
                    </a:lnTo>
                    <a:lnTo>
                      <a:pt x="525" y="117"/>
                    </a:lnTo>
                    <a:lnTo>
                      <a:pt x="537" y="103"/>
                    </a:lnTo>
                    <a:lnTo>
                      <a:pt x="553" y="89"/>
                    </a:lnTo>
                    <a:lnTo>
                      <a:pt x="565" y="75"/>
                    </a:lnTo>
                    <a:lnTo>
                      <a:pt x="580" y="60"/>
                    </a:lnTo>
                    <a:lnTo>
                      <a:pt x="592" y="46"/>
                    </a:lnTo>
                    <a:lnTo>
                      <a:pt x="608" y="35"/>
                    </a:lnTo>
                    <a:lnTo>
                      <a:pt x="620" y="25"/>
                    </a:lnTo>
                    <a:lnTo>
                      <a:pt x="636" y="17"/>
                    </a:lnTo>
                    <a:lnTo>
                      <a:pt x="647" y="10"/>
                    </a:lnTo>
                    <a:lnTo>
                      <a:pt x="663" y="3"/>
                    </a:lnTo>
                    <a:lnTo>
                      <a:pt x="675" y="3"/>
                    </a:lnTo>
                    <a:lnTo>
                      <a:pt x="691" y="0"/>
                    </a:lnTo>
                    <a:lnTo>
                      <a:pt x="703" y="3"/>
                    </a:lnTo>
                    <a:lnTo>
                      <a:pt x="718" y="7"/>
                    </a:lnTo>
                    <a:lnTo>
                      <a:pt x="730" y="14"/>
                    </a:lnTo>
                    <a:lnTo>
                      <a:pt x="746" y="21"/>
                    </a:lnTo>
                    <a:lnTo>
                      <a:pt x="758" y="32"/>
                    </a:lnTo>
                    <a:lnTo>
                      <a:pt x="774" y="42"/>
                    </a:lnTo>
                    <a:lnTo>
                      <a:pt x="786" y="53"/>
                    </a:lnTo>
                    <a:lnTo>
                      <a:pt x="797" y="67"/>
                    </a:lnTo>
                    <a:lnTo>
                      <a:pt x="813" y="82"/>
                    </a:lnTo>
                    <a:lnTo>
                      <a:pt x="825" y="96"/>
                    </a:lnTo>
                    <a:lnTo>
                      <a:pt x="841" y="110"/>
                    </a:lnTo>
                    <a:lnTo>
                      <a:pt x="853" y="121"/>
                    </a:lnTo>
                    <a:lnTo>
                      <a:pt x="868" y="135"/>
                    </a:lnTo>
                    <a:lnTo>
                      <a:pt x="880" y="146"/>
                    </a:lnTo>
                    <a:lnTo>
                      <a:pt x="896" y="157"/>
                    </a:lnTo>
                    <a:lnTo>
                      <a:pt x="908" y="167"/>
                    </a:lnTo>
                    <a:lnTo>
                      <a:pt x="924" y="171"/>
                    </a:lnTo>
                    <a:lnTo>
                      <a:pt x="936" y="178"/>
                    </a:lnTo>
                    <a:lnTo>
                      <a:pt x="951" y="178"/>
                    </a:lnTo>
                    <a:lnTo>
                      <a:pt x="963" y="181"/>
                    </a:lnTo>
                    <a:lnTo>
                      <a:pt x="979" y="178"/>
                    </a:lnTo>
                    <a:lnTo>
                      <a:pt x="991" y="174"/>
                    </a:lnTo>
                    <a:lnTo>
                      <a:pt x="1007" y="167"/>
                    </a:lnTo>
                    <a:lnTo>
                      <a:pt x="1018" y="160"/>
                    </a:lnTo>
                    <a:lnTo>
                      <a:pt x="1034" y="149"/>
                    </a:lnTo>
                    <a:lnTo>
                      <a:pt x="1046" y="139"/>
                    </a:lnTo>
                    <a:lnTo>
                      <a:pt x="1062" y="128"/>
                    </a:lnTo>
                    <a:lnTo>
                      <a:pt x="1074" y="114"/>
                    </a:lnTo>
                    <a:lnTo>
                      <a:pt x="1089" y="99"/>
                    </a:lnTo>
                    <a:lnTo>
                      <a:pt x="1101" y="85"/>
                    </a:lnTo>
                    <a:lnTo>
                      <a:pt x="1117" y="71"/>
                    </a:lnTo>
                    <a:lnTo>
                      <a:pt x="1129" y="57"/>
                    </a:lnTo>
                    <a:lnTo>
                      <a:pt x="1145" y="46"/>
                    </a:lnTo>
                    <a:lnTo>
                      <a:pt x="1157" y="32"/>
                    </a:lnTo>
                    <a:lnTo>
                      <a:pt x="1172" y="25"/>
                    </a:lnTo>
                    <a:lnTo>
                      <a:pt x="1184" y="14"/>
                    </a:lnTo>
                    <a:lnTo>
                      <a:pt x="1200" y="7"/>
                    </a:lnTo>
                    <a:lnTo>
                      <a:pt x="1212" y="3"/>
                    </a:lnTo>
                    <a:lnTo>
                      <a:pt x="1228" y="0"/>
                    </a:lnTo>
                    <a:lnTo>
                      <a:pt x="1239" y="0"/>
                    </a:lnTo>
                    <a:lnTo>
                      <a:pt x="1255" y="3"/>
                    </a:lnTo>
                    <a:lnTo>
                      <a:pt x="1267" y="7"/>
                    </a:lnTo>
                    <a:lnTo>
                      <a:pt x="1283" y="14"/>
                    </a:lnTo>
                    <a:lnTo>
                      <a:pt x="1295" y="21"/>
                    </a:lnTo>
                    <a:lnTo>
                      <a:pt x="1311" y="32"/>
                    </a:lnTo>
                    <a:lnTo>
                      <a:pt x="1322" y="42"/>
                    </a:lnTo>
                    <a:lnTo>
                      <a:pt x="1338" y="57"/>
                    </a:lnTo>
                    <a:lnTo>
                      <a:pt x="1350" y="71"/>
                    </a:lnTo>
                    <a:lnTo>
                      <a:pt x="1366" y="85"/>
                    </a:lnTo>
                    <a:lnTo>
                      <a:pt x="1378" y="96"/>
                    </a:lnTo>
                    <a:lnTo>
                      <a:pt x="1393" y="110"/>
                    </a:lnTo>
                    <a:lnTo>
                      <a:pt x="1405" y="124"/>
                    </a:lnTo>
                    <a:lnTo>
                      <a:pt x="1421" y="139"/>
                    </a:lnTo>
                    <a:lnTo>
                      <a:pt x="1433" y="149"/>
                    </a:lnTo>
                    <a:lnTo>
                      <a:pt x="1449" y="160"/>
                    </a:lnTo>
                    <a:lnTo>
                      <a:pt x="1461" y="167"/>
                    </a:lnTo>
                    <a:lnTo>
                      <a:pt x="1476" y="174"/>
                    </a:lnTo>
                    <a:lnTo>
                      <a:pt x="1488" y="178"/>
                    </a:lnTo>
                    <a:lnTo>
                      <a:pt x="1504" y="181"/>
                    </a:lnTo>
                    <a:lnTo>
                      <a:pt x="1516" y="181"/>
                    </a:lnTo>
                    <a:lnTo>
                      <a:pt x="1532" y="178"/>
                    </a:lnTo>
                    <a:lnTo>
                      <a:pt x="1543" y="174"/>
                    </a:lnTo>
                    <a:lnTo>
                      <a:pt x="1559" y="167"/>
                    </a:lnTo>
                    <a:lnTo>
                      <a:pt x="1571" y="157"/>
                    </a:lnTo>
                    <a:lnTo>
                      <a:pt x="1583" y="149"/>
                    </a:lnTo>
                    <a:lnTo>
                      <a:pt x="1599" y="135"/>
                    </a:lnTo>
                    <a:lnTo>
                      <a:pt x="1610" y="124"/>
                    </a:lnTo>
                    <a:lnTo>
                      <a:pt x="1626" y="110"/>
                    </a:lnTo>
                    <a:lnTo>
                      <a:pt x="1638" y="96"/>
                    </a:lnTo>
                    <a:lnTo>
                      <a:pt x="1654" y="82"/>
                    </a:lnTo>
                    <a:lnTo>
                      <a:pt x="1666" y="67"/>
                    </a:lnTo>
                    <a:lnTo>
                      <a:pt x="1682" y="53"/>
                    </a:lnTo>
                    <a:lnTo>
                      <a:pt x="1693" y="42"/>
                    </a:lnTo>
                    <a:lnTo>
                      <a:pt x="1709" y="32"/>
                    </a:lnTo>
                    <a:lnTo>
                      <a:pt x="1721" y="21"/>
                    </a:lnTo>
                    <a:lnTo>
                      <a:pt x="1737" y="14"/>
                    </a:lnTo>
                    <a:lnTo>
                      <a:pt x="1749" y="7"/>
                    </a:lnTo>
                    <a:lnTo>
                      <a:pt x="1764" y="3"/>
                    </a:lnTo>
                    <a:lnTo>
                      <a:pt x="1776" y="0"/>
                    </a:lnTo>
                    <a:lnTo>
                      <a:pt x="1792" y="3"/>
                    </a:lnTo>
                    <a:lnTo>
                      <a:pt x="1804" y="3"/>
                    </a:lnTo>
                    <a:lnTo>
                      <a:pt x="1820" y="10"/>
                    </a:lnTo>
                    <a:lnTo>
                      <a:pt x="1832" y="14"/>
                    </a:lnTo>
                    <a:lnTo>
                      <a:pt x="1847" y="25"/>
                    </a:lnTo>
                    <a:lnTo>
                      <a:pt x="1859" y="35"/>
                    </a:lnTo>
                    <a:lnTo>
                      <a:pt x="1875" y="46"/>
                    </a:lnTo>
                    <a:lnTo>
                      <a:pt x="1887" y="60"/>
                    </a:lnTo>
                    <a:lnTo>
                      <a:pt x="1903" y="71"/>
                    </a:lnTo>
                    <a:lnTo>
                      <a:pt x="1914" y="85"/>
                    </a:lnTo>
                    <a:lnTo>
                      <a:pt x="1930" y="99"/>
                    </a:lnTo>
                    <a:lnTo>
                      <a:pt x="1942" y="114"/>
                    </a:lnTo>
                    <a:lnTo>
                      <a:pt x="1958" y="128"/>
                    </a:lnTo>
                    <a:lnTo>
                      <a:pt x="1970" y="139"/>
                    </a:lnTo>
                    <a:lnTo>
                      <a:pt x="1985" y="149"/>
                    </a:lnTo>
                    <a:lnTo>
                      <a:pt x="1997" y="160"/>
                    </a:lnTo>
                    <a:lnTo>
                      <a:pt x="2013" y="167"/>
                    </a:lnTo>
                    <a:lnTo>
                      <a:pt x="2025" y="174"/>
                    </a:lnTo>
                    <a:lnTo>
                      <a:pt x="2041" y="178"/>
                    </a:lnTo>
                    <a:lnTo>
                      <a:pt x="2053" y="181"/>
                    </a:lnTo>
                    <a:lnTo>
                      <a:pt x="2068" y="178"/>
                    </a:lnTo>
                    <a:lnTo>
                      <a:pt x="2080" y="178"/>
                    </a:lnTo>
                    <a:lnTo>
                      <a:pt x="2096" y="171"/>
                    </a:lnTo>
                    <a:lnTo>
                      <a:pt x="2108" y="164"/>
                    </a:lnTo>
                    <a:lnTo>
                      <a:pt x="2124" y="157"/>
                    </a:lnTo>
                    <a:lnTo>
                      <a:pt x="2135" y="146"/>
                    </a:lnTo>
                    <a:lnTo>
                      <a:pt x="2151" y="135"/>
                    </a:lnTo>
                    <a:lnTo>
                      <a:pt x="2163" y="121"/>
                    </a:lnTo>
                    <a:lnTo>
                      <a:pt x="2179" y="107"/>
                    </a:lnTo>
                    <a:lnTo>
                      <a:pt x="2191" y="92"/>
                    </a:lnTo>
                    <a:lnTo>
                      <a:pt x="2206" y="78"/>
                    </a:lnTo>
                  </a:path>
                </a:pathLst>
              </a:custGeom>
              <a:noFill/>
              <a:ln w="12700" cap="rnd" cmpd="sng">
                <a:solidFill>
                  <a:srgbClr val="00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it-IT" sz="135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1" name="Freeform 122"/>
            <p:cNvSpPr>
              <a:spLocks/>
            </p:cNvSpPr>
            <p:nvPr/>
          </p:nvSpPr>
          <p:spPr bwMode="auto">
            <a:xfrm>
              <a:off x="2316" y="1948"/>
              <a:ext cx="773" cy="339"/>
            </a:xfrm>
            <a:custGeom>
              <a:avLst/>
              <a:gdLst>
                <a:gd name="T0" fmla="*/ 10 w 2206"/>
                <a:gd name="T1" fmla="*/ 120 h 181"/>
                <a:gd name="T2" fmla="*/ 23 w 2206"/>
                <a:gd name="T3" fmla="*/ 52 h 181"/>
                <a:gd name="T4" fmla="*/ 39 w 2206"/>
                <a:gd name="T5" fmla="*/ 13 h 181"/>
                <a:gd name="T6" fmla="*/ 53 w 2206"/>
                <a:gd name="T7" fmla="*/ 6 h 181"/>
                <a:gd name="T8" fmla="*/ 68 w 2206"/>
                <a:gd name="T9" fmla="*/ 32 h 181"/>
                <a:gd name="T10" fmla="*/ 82 w 2206"/>
                <a:gd name="T11" fmla="*/ 94 h 181"/>
                <a:gd name="T12" fmla="*/ 97 w 2206"/>
                <a:gd name="T13" fmla="*/ 172 h 181"/>
                <a:gd name="T14" fmla="*/ 111 w 2206"/>
                <a:gd name="T15" fmla="*/ 247 h 181"/>
                <a:gd name="T16" fmla="*/ 126 w 2206"/>
                <a:gd name="T17" fmla="*/ 307 h 181"/>
                <a:gd name="T18" fmla="*/ 140 w 2206"/>
                <a:gd name="T19" fmla="*/ 333 h 181"/>
                <a:gd name="T20" fmla="*/ 155 w 2206"/>
                <a:gd name="T21" fmla="*/ 326 h 181"/>
                <a:gd name="T22" fmla="*/ 169 w 2206"/>
                <a:gd name="T23" fmla="*/ 287 h 181"/>
                <a:gd name="T24" fmla="*/ 184 w 2206"/>
                <a:gd name="T25" fmla="*/ 219 h 181"/>
                <a:gd name="T26" fmla="*/ 198 w 2206"/>
                <a:gd name="T27" fmla="*/ 140 h 181"/>
                <a:gd name="T28" fmla="*/ 213 w 2206"/>
                <a:gd name="T29" fmla="*/ 66 h 181"/>
                <a:gd name="T30" fmla="*/ 227 w 2206"/>
                <a:gd name="T31" fmla="*/ 19 h 181"/>
                <a:gd name="T32" fmla="*/ 242 w 2206"/>
                <a:gd name="T33" fmla="*/ 0 h 181"/>
                <a:gd name="T34" fmla="*/ 256 w 2206"/>
                <a:gd name="T35" fmla="*/ 26 h 181"/>
                <a:gd name="T36" fmla="*/ 271 w 2206"/>
                <a:gd name="T37" fmla="*/ 79 h 181"/>
                <a:gd name="T38" fmla="*/ 285 w 2206"/>
                <a:gd name="T39" fmla="*/ 154 h 181"/>
                <a:gd name="T40" fmla="*/ 299 w 2206"/>
                <a:gd name="T41" fmla="*/ 227 h 181"/>
                <a:gd name="T42" fmla="*/ 314 w 2206"/>
                <a:gd name="T43" fmla="*/ 294 h 181"/>
                <a:gd name="T44" fmla="*/ 328 w 2206"/>
                <a:gd name="T45" fmla="*/ 333 h 181"/>
                <a:gd name="T46" fmla="*/ 343 w 2206"/>
                <a:gd name="T47" fmla="*/ 333 h 181"/>
                <a:gd name="T48" fmla="*/ 357 w 2206"/>
                <a:gd name="T49" fmla="*/ 300 h 181"/>
                <a:gd name="T50" fmla="*/ 372 w 2206"/>
                <a:gd name="T51" fmla="*/ 240 h 181"/>
                <a:gd name="T52" fmla="*/ 386 w 2206"/>
                <a:gd name="T53" fmla="*/ 159 h 181"/>
                <a:gd name="T54" fmla="*/ 401 w 2206"/>
                <a:gd name="T55" fmla="*/ 86 h 181"/>
                <a:gd name="T56" fmla="*/ 415 w 2206"/>
                <a:gd name="T57" fmla="*/ 26 h 181"/>
                <a:gd name="T58" fmla="*/ 430 w 2206"/>
                <a:gd name="T59" fmla="*/ 0 h 181"/>
                <a:gd name="T60" fmla="*/ 444 w 2206"/>
                <a:gd name="T61" fmla="*/ 13 h 181"/>
                <a:gd name="T62" fmla="*/ 459 w 2206"/>
                <a:gd name="T63" fmla="*/ 60 h 181"/>
                <a:gd name="T64" fmla="*/ 473 w 2206"/>
                <a:gd name="T65" fmla="*/ 133 h 181"/>
                <a:gd name="T66" fmla="*/ 488 w 2206"/>
                <a:gd name="T67" fmla="*/ 206 h 181"/>
                <a:gd name="T68" fmla="*/ 502 w 2206"/>
                <a:gd name="T69" fmla="*/ 279 h 181"/>
                <a:gd name="T70" fmla="*/ 517 w 2206"/>
                <a:gd name="T71" fmla="*/ 326 h 181"/>
                <a:gd name="T72" fmla="*/ 531 w 2206"/>
                <a:gd name="T73" fmla="*/ 339 h 181"/>
                <a:gd name="T74" fmla="*/ 546 w 2206"/>
                <a:gd name="T75" fmla="*/ 313 h 181"/>
                <a:gd name="T76" fmla="*/ 560 w 2206"/>
                <a:gd name="T77" fmla="*/ 253 h 181"/>
                <a:gd name="T78" fmla="*/ 574 w 2206"/>
                <a:gd name="T79" fmla="*/ 180 h 181"/>
                <a:gd name="T80" fmla="*/ 589 w 2206"/>
                <a:gd name="T81" fmla="*/ 99 h 181"/>
                <a:gd name="T82" fmla="*/ 603 w 2206"/>
                <a:gd name="T83" fmla="*/ 39 h 181"/>
                <a:gd name="T84" fmla="*/ 618 w 2206"/>
                <a:gd name="T85" fmla="*/ 6 h 181"/>
                <a:gd name="T86" fmla="*/ 632 w 2206"/>
                <a:gd name="T87" fmla="*/ 6 h 181"/>
                <a:gd name="T88" fmla="*/ 647 w 2206"/>
                <a:gd name="T89" fmla="*/ 47 h 181"/>
                <a:gd name="T90" fmla="*/ 661 w 2206"/>
                <a:gd name="T91" fmla="*/ 112 h 181"/>
                <a:gd name="T92" fmla="*/ 676 w 2206"/>
                <a:gd name="T93" fmla="*/ 185 h 181"/>
                <a:gd name="T94" fmla="*/ 690 w 2206"/>
                <a:gd name="T95" fmla="*/ 260 h 181"/>
                <a:gd name="T96" fmla="*/ 705 w 2206"/>
                <a:gd name="T97" fmla="*/ 313 h 181"/>
                <a:gd name="T98" fmla="*/ 719 w 2206"/>
                <a:gd name="T99" fmla="*/ 339 h 181"/>
                <a:gd name="T100" fmla="*/ 734 w 2206"/>
                <a:gd name="T101" fmla="*/ 320 h 181"/>
                <a:gd name="T102" fmla="*/ 748 w 2206"/>
                <a:gd name="T103" fmla="*/ 273 h 181"/>
                <a:gd name="T104" fmla="*/ 764 w 2206"/>
                <a:gd name="T105" fmla="*/ 200 h 1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06" h="181">
                  <a:moveTo>
                    <a:pt x="0" y="92"/>
                  </a:moveTo>
                  <a:lnTo>
                    <a:pt x="12" y="78"/>
                  </a:lnTo>
                  <a:lnTo>
                    <a:pt x="28" y="64"/>
                  </a:lnTo>
                  <a:lnTo>
                    <a:pt x="40" y="50"/>
                  </a:lnTo>
                  <a:lnTo>
                    <a:pt x="55" y="39"/>
                  </a:lnTo>
                  <a:lnTo>
                    <a:pt x="67" y="28"/>
                  </a:lnTo>
                  <a:lnTo>
                    <a:pt x="83" y="17"/>
                  </a:lnTo>
                  <a:lnTo>
                    <a:pt x="95" y="10"/>
                  </a:lnTo>
                  <a:lnTo>
                    <a:pt x="111" y="7"/>
                  </a:lnTo>
                  <a:lnTo>
                    <a:pt x="122" y="3"/>
                  </a:lnTo>
                  <a:lnTo>
                    <a:pt x="138" y="0"/>
                  </a:lnTo>
                  <a:lnTo>
                    <a:pt x="150" y="3"/>
                  </a:lnTo>
                  <a:lnTo>
                    <a:pt x="166" y="7"/>
                  </a:lnTo>
                  <a:lnTo>
                    <a:pt x="178" y="10"/>
                  </a:lnTo>
                  <a:lnTo>
                    <a:pt x="194" y="17"/>
                  </a:lnTo>
                  <a:lnTo>
                    <a:pt x="205" y="28"/>
                  </a:lnTo>
                  <a:lnTo>
                    <a:pt x="221" y="39"/>
                  </a:lnTo>
                  <a:lnTo>
                    <a:pt x="233" y="50"/>
                  </a:lnTo>
                  <a:lnTo>
                    <a:pt x="249" y="64"/>
                  </a:lnTo>
                  <a:lnTo>
                    <a:pt x="261" y="78"/>
                  </a:lnTo>
                  <a:lnTo>
                    <a:pt x="276" y="92"/>
                  </a:lnTo>
                  <a:lnTo>
                    <a:pt x="288" y="107"/>
                  </a:lnTo>
                  <a:lnTo>
                    <a:pt x="304" y="121"/>
                  </a:lnTo>
                  <a:lnTo>
                    <a:pt x="316" y="132"/>
                  </a:lnTo>
                  <a:lnTo>
                    <a:pt x="332" y="146"/>
                  </a:lnTo>
                  <a:lnTo>
                    <a:pt x="343" y="157"/>
                  </a:lnTo>
                  <a:lnTo>
                    <a:pt x="359" y="164"/>
                  </a:lnTo>
                  <a:lnTo>
                    <a:pt x="371" y="171"/>
                  </a:lnTo>
                  <a:lnTo>
                    <a:pt x="387" y="178"/>
                  </a:lnTo>
                  <a:lnTo>
                    <a:pt x="399" y="178"/>
                  </a:lnTo>
                  <a:lnTo>
                    <a:pt x="415" y="181"/>
                  </a:lnTo>
                  <a:lnTo>
                    <a:pt x="426" y="178"/>
                  </a:lnTo>
                  <a:lnTo>
                    <a:pt x="442" y="174"/>
                  </a:lnTo>
                  <a:lnTo>
                    <a:pt x="454" y="171"/>
                  </a:lnTo>
                  <a:lnTo>
                    <a:pt x="470" y="160"/>
                  </a:lnTo>
                  <a:lnTo>
                    <a:pt x="482" y="153"/>
                  </a:lnTo>
                  <a:lnTo>
                    <a:pt x="497" y="142"/>
                  </a:lnTo>
                  <a:lnTo>
                    <a:pt x="509" y="128"/>
                  </a:lnTo>
                  <a:lnTo>
                    <a:pt x="525" y="117"/>
                  </a:lnTo>
                  <a:lnTo>
                    <a:pt x="537" y="103"/>
                  </a:lnTo>
                  <a:lnTo>
                    <a:pt x="553" y="89"/>
                  </a:lnTo>
                  <a:lnTo>
                    <a:pt x="565" y="75"/>
                  </a:lnTo>
                  <a:lnTo>
                    <a:pt x="580" y="60"/>
                  </a:lnTo>
                  <a:lnTo>
                    <a:pt x="592" y="46"/>
                  </a:lnTo>
                  <a:lnTo>
                    <a:pt x="608" y="35"/>
                  </a:lnTo>
                  <a:lnTo>
                    <a:pt x="620" y="25"/>
                  </a:lnTo>
                  <a:lnTo>
                    <a:pt x="636" y="17"/>
                  </a:lnTo>
                  <a:lnTo>
                    <a:pt x="647" y="10"/>
                  </a:lnTo>
                  <a:lnTo>
                    <a:pt x="663" y="3"/>
                  </a:lnTo>
                  <a:lnTo>
                    <a:pt x="675" y="3"/>
                  </a:lnTo>
                  <a:lnTo>
                    <a:pt x="691" y="0"/>
                  </a:lnTo>
                  <a:lnTo>
                    <a:pt x="703" y="3"/>
                  </a:lnTo>
                  <a:lnTo>
                    <a:pt x="718" y="7"/>
                  </a:lnTo>
                  <a:lnTo>
                    <a:pt x="730" y="14"/>
                  </a:lnTo>
                  <a:lnTo>
                    <a:pt x="746" y="21"/>
                  </a:lnTo>
                  <a:lnTo>
                    <a:pt x="758" y="32"/>
                  </a:lnTo>
                  <a:lnTo>
                    <a:pt x="774" y="42"/>
                  </a:lnTo>
                  <a:lnTo>
                    <a:pt x="786" y="53"/>
                  </a:lnTo>
                  <a:lnTo>
                    <a:pt x="797" y="67"/>
                  </a:lnTo>
                  <a:lnTo>
                    <a:pt x="813" y="82"/>
                  </a:lnTo>
                  <a:lnTo>
                    <a:pt x="825" y="96"/>
                  </a:lnTo>
                  <a:lnTo>
                    <a:pt x="841" y="110"/>
                  </a:lnTo>
                  <a:lnTo>
                    <a:pt x="853" y="121"/>
                  </a:lnTo>
                  <a:lnTo>
                    <a:pt x="868" y="135"/>
                  </a:lnTo>
                  <a:lnTo>
                    <a:pt x="880" y="146"/>
                  </a:lnTo>
                  <a:lnTo>
                    <a:pt x="896" y="157"/>
                  </a:lnTo>
                  <a:lnTo>
                    <a:pt x="908" y="167"/>
                  </a:lnTo>
                  <a:lnTo>
                    <a:pt x="924" y="171"/>
                  </a:lnTo>
                  <a:lnTo>
                    <a:pt x="936" y="178"/>
                  </a:lnTo>
                  <a:lnTo>
                    <a:pt x="951" y="178"/>
                  </a:lnTo>
                  <a:lnTo>
                    <a:pt x="963" y="181"/>
                  </a:lnTo>
                  <a:lnTo>
                    <a:pt x="979" y="178"/>
                  </a:lnTo>
                  <a:lnTo>
                    <a:pt x="991" y="174"/>
                  </a:lnTo>
                  <a:lnTo>
                    <a:pt x="1007" y="167"/>
                  </a:lnTo>
                  <a:lnTo>
                    <a:pt x="1018" y="160"/>
                  </a:lnTo>
                  <a:lnTo>
                    <a:pt x="1034" y="149"/>
                  </a:lnTo>
                  <a:lnTo>
                    <a:pt x="1046" y="139"/>
                  </a:lnTo>
                  <a:lnTo>
                    <a:pt x="1062" y="128"/>
                  </a:lnTo>
                  <a:lnTo>
                    <a:pt x="1074" y="114"/>
                  </a:lnTo>
                  <a:lnTo>
                    <a:pt x="1089" y="99"/>
                  </a:lnTo>
                  <a:lnTo>
                    <a:pt x="1101" y="85"/>
                  </a:lnTo>
                  <a:lnTo>
                    <a:pt x="1117" y="71"/>
                  </a:lnTo>
                  <a:lnTo>
                    <a:pt x="1129" y="57"/>
                  </a:lnTo>
                  <a:lnTo>
                    <a:pt x="1145" y="46"/>
                  </a:lnTo>
                  <a:lnTo>
                    <a:pt x="1157" y="32"/>
                  </a:lnTo>
                  <a:lnTo>
                    <a:pt x="1172" y="25"/>
                  </a:lnTo>
                  <a:lnTo>
                    <a:pt x="1184" y="14"/>
                  </a:lnTo>
                  <a:lnTo>
                    <a:pt x="1200" y="7"/>
                  </a:lnTo>
                  <a:lnTo>
                    <a:pt x="1212" y="3"/>
                  </a:lnTo>
                  <a:lnTo>
                    <a:pt x="1228" y="0"/>
                  </a:lnTo>
                  <a:lnTo>
                    <a:pt x="1239" y="0"/>
                  </a:lnTo>
                  <a:lnTo>
                    <a:pt x="1255" y="3"/>
                  </a:lnTo>
                  <a:lnTo>
                    <a:pt x="1267" y="7"/>
                  </a:lnTo>
                  <a:lnTo>
                    <a:pt x="1283" y="14"/>
                  </a:lnTo>
                  <a:lnTo>
                    <a:pt x="1295" y="21"/>
                  </a:lnTo>
                  <a:lnTo>
                    <a:pt x="1311" y="32"/>
                  </a:lnTo>
                  <a:lnTo>
                    <a:pt x="1322" y="42"/>
                  </a:lnTo>
                  <a:lnTo>
                    <a:pt x="1338" y="57"/>
                  </a:lnTo>
                  <a:lnTo>
                    <a:pt x="1350" y="71"/>
                  </a:lnTo>
                  <a:lnTo>
                    <a:pt x="1366" y="85"/>
                  </a:lnTo>
                  <a:lnTo>
                    <a:pt x="1378" y="96"/>
                  </a:lnTo>
                  <a:lnTo>
                    <a:pt x="1393" y="110"/>
                  </a:lnTo>
                  <a:lnTo>
                    <a:pt x="1405" y="124"/>
                  </a:lnTo>
                  <a:lnTo>
                    <a:pt x="1421" y="139"/>
                  </a:lnTo>
                  <a:lnTo>
                    <a:pt x="1433" y="149"/>
                  </a:lnTo>
                  <a:lnTo>
                    <a:pt x="1449" y="160"/>
                  </a:lnTo>
                  <a:lnTo>
                    <a:pt x="1461" y="167"/>
                  </a:lnTo>
                  <a:lnTo>
                    <a:pt x="1476" y="174"/>
                  </a:lnTo>
                  <a:lnTo>
                    <a:pt x="1488" y="178"/>
                  </a:lnTo>
                  <a:lnTo>
                    <a:pt x="1504" y="181"/>
                  </a:lnTo>
                  <a:lnTo>
                    <a:pt x="1516" y="181"/>
                  </a:lnTo>
                  <a:lnTo>
                    <a:pt x="1532" y="178"/>
                  </a:lnTo>
                  <a:lnTo>
                    <a:pt x="1543" y="174"/>
                  </a:lnTo>
                  <a:lnTo>
                    <a:pt x="1559" y="167"/>
                  </a:lnTo>
                  <a:lnTo>
                    <a:pt x="1571" y="157"/>
                  </a:lnTo>
                  <a:lnTo>
                    <a:pt x="1583" y="149"/>
                  </a:lnTo>
                  <a:lnTo>
                    <a:pt x="1599" y="135"/>
                  </a:lnTo>
                  <a:lnTo>
                    <a:pt x="1610" y="124"/>
                  </a:lnTo>
                  <a:lnTo>
                    <a:pt x="1626" y="110"/>
                  </a:lnTo>
                  <a:lnTo>
                    <a:pt x="1638" y="96"/>
                  </a:lnTo>
                  <a:lnTo>
                    <a:pt x="1654" y="82"/>
                  </a:lnTo>
                  <a:lnTo>
                    <a:pt x="1666" y="67"/>
                  </a:lnTo>
                  <a:lnTo>
                    <a:pt x="1682" y="53"/>
                  </a:lnTo>
                  <a:lnTo>
                    <a:pt x="1693" y="42"/>
                  </a:lnTo>
                  <a:lnTo>
                    <a:pt x="1709" y="32"/>
                  </a:lnTo>
                  <a:lnTo>
                    <a:pt x="1721" y="21"/>
                  </a:lnTo>
                  <a:lnTo>
                    <a:pt x="1737" y="14"/>
                  </a:lnTo>
                  <a:lnTo>
                    <a:pt x="1749" y="7"/>
                  </a:lnTo>
                  <a:lnTo>
                    <a:pt x="1764" y="3"/>
                  </a:lnTo>
                  <a:lnTo>
                    <a:pt x="1776" y="0"/>
                  </a:lnTo>
                  <a:lnTo>
                    <a:pt x="1792" y="3"/>
                  </a:lnTo>
                  <a:lnTo>
                    <a:pt x="1804" y="3"/>
                  </a:lnTo>
                  <a:lnTo>
                    <a:pt x="1820" y="10"/>
                  </a:lnTo>
                  <a:lnTo>
                    <a:pt x="1832" y="14"/>
                  </a:lnTo>
                  <a:lnTo>
                    <a:pt x="1847" y="25"/>
                  </a:lnTo>
                  <a:lnTo>
                    <a:pt x="1859" y="35"/>
                  </a:lnTo>
                  <a:lnTo>
                    <a:pt x="1875" y="46"/>
                  </a:lnTo>
                  <a:lnTo>
                    <a:pt x="1887" y="60"/>
                  </a:lnTo>
                  <a:lnTo>
                    <a:pt x="1903" y="71"/>
                  </a:lnTo>
                  <a:lnTo>
                    <a:pt x="1914" y="85"/>
                  </a:lnTo>
                  <a:lnTo>
                    <a:pt x="1930" y="99"/>
                  </a:lnTo>
                  <a:lnTo>
                    <a:pt x="1942" y="114"/>
                  </a:lnTo>
                  <a:lnTo>
                    <a:pt x="1958" y="128"/>
                  </a:lnTo>
                  <a:lnTo>
                    <a:pt x="1970" y="139"/>
                  </a:lnTo>
                  <a:lnTo>
                    <a:pt x="1985" y="149"/>
                  </a:lnTo>
                  <a:lnTo>
                    <a:pt x="1997" y="160"/>
                  </a:lnTo>
                  <a:lnTo>
                    <a:pt x="2013" y="167"/>
                  </a:lnTo>
                  <a:lnTo>
                    <a:pt x="2025" y="174"/>
                  </a:lnTo>
                  <a:lnTo>
                    <a:pt x="2041" y="178"/>
                  </a:lnTo>
                  <a:lnTo>
                    <a:pt x="2053" y="181"/>
                  </a:lnTo>
                  <a:lnTo>
                    <a:pt x="2068" y="178"/>
                  </a:lnTo>
                  <a:lnTo>
                    <a:pt x="2080" y="178"/>
                  </a:lnTo>
                  <a:lnTo>
                    <a:pt x="2096" y="171"/>
                  </a:lnTo>
                  <a:lnTo>
                    <a:pt x="2108" y="164"/>
                  </a:lnTo>
                  <a:lnTo>
                    <a:pt x="2124" y="157"/>
                  </a:lnTo>
                  <a:lnTo>
                    <a:pt x="2135" y="146"/>
                  </a:lnTo>
                  <a:lnTo>
                    <a:pt x="2151" y="135"/>
                  </a:lnTo>
                  <a:lnTo>
                    <a:pt x="2163" y="121"/>
                  </a:lnTo>
                  <a:lnTo>
                    <a:pt x="2179" y="107"/>
                  </a:lnTo>
                  <a:lnTo>
                    <a:pt x="2191" y="92"/>
                  </a:lnTo>
                  <a:lnTo>
                    <a:pt x="2206" y="78"/>
                  </a:lnTo>
                </a:path>
              </a:pathLst>
            </a:custGeom>
            <a:noFill/>
            <a:ln w="12700" cap="rnd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t-IT" sz="135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04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xmlns="" id="{7D3EF207-8154-4A1E-B2E7-2059BC73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7" y="2052858"/>
            <a:ext cx="3771842" cy="127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8">
            <a:extLst>
              <a:ext uri="{FF2B5EF4-FFF2-40B4-BE49-F238E27FC236}">
                <a16:creationId xmlns:a16="http://schemas.microsoft.com/office/drawing/2014/main" xmlns="" id="{C50F9CEF-1F83-4340-B647-D6585B53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8" y="1536858"/>
            <a:ext cx="57959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THD =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OTAL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ARMONIC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ISTORSION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xmlns="" id="{4A313110-6B57-47E7-A48D-C1DF8B04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8" y="932700"/>
            <a:ext cx="5494276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Arial" charset="0"/>
              </a:rPr>
              <a:t>To quantify the produced harmonic level, THD factor is introduced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xmlns="" id="{7AC2A4A8-5E12-44B5-B10C-6D897326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9280"/>
            <a:ext cx="8856984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Arial" charset="0"/>
              </a:rPr>
              <a:t>It’s a percentage value that takes into account the weight of each harmonics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9C7C90BD-BB9F-4A55-953A-46F55910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8" y="3710516"/>
            <a:ext cx="66024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THD I = Total harmonic current distortion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9D159871-1094-450D-B54F-277CA7F2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8" y="4039857"/>
            <a:ext cx="6765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THD V = Total harmonic voltage distortion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F9BD83-3D50-4747-8A99-85FBA28DA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270" y="1581942"/>
            <a:ext cx="3893803" cy="26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26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8320993-1E57-4E6C-B0A1-EEA8AC2C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55" y="3129585"/>
            <a:ext cx="3209121" cy="149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A620D7F6-8F04-45D2-973B-EA107CB0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55" y="1411617"/>
            <a:ext cx="3209121" cy="149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53B38C-B085-4B62-AFAC-A56FBD9C8BE5}"/>
              </a:ext>
            </a:extLst>
          </p:cNvPr>
          <p:cNvSpPr txBox="1">
            <a:spLocks noChangeArrowheads="1"/>
          </p:cNvSpPr>
          <p:nvPr/>
        </p:nvSpPr>
        <p:spPr>
          <a:xfrm>
            <a:off x="4776674" y="1657095"/>
            <a:ext cx="3736054" cy="2497603"/>
          </a:xfrm>
          <a:prstGeom prst="rect">
            <a:avLst/>
          </a:prstGeom>
        </p:spPr>
        <p:txBody>
          <a:bodyPr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28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Verdana" panose="020B060403050404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E5527"/>
              </a:buClr>
              <a:buFont typeface="Verdana" panose="020B0604030504040204" pitchFamily="34" charset="0"/>
              <a:buNone/>
              <a:tabLst>
                <a:tab pos="135731" algn="l"/>
              </a:tabLst>
            </a:pPr>
            <a:r>
              <a:rPr lang="en-US" altLang="da-DK" b="1" dirty="0"/>
              <a:t>U</a:t>
            </a:r>
            <a:r>
              <a:rPr lang="en-US" altLang="da-DK" b="1" baseline="-25000" dirty="0"/>
              <a:t>h</a:t>
            </a:r>
            <a:r>
              <a:rPr lang="en-US" altLang="da-DK" b="1" dirty="0"/>
              <a:t> = Z x </a:t>
            </a:r>
            <a:r>
              <a:rPr lang="en-US" altLang="da-DK" b="1" dirty="0" err="1"/>
              <a:t>I</a:t>
            </a:r>
            <a:r>
              <a:rPr lang="en-US" altLang="da-DK" b="1" baseline="-25000" dirty="0" err="1"/>
              <a:t>h</a:t>
            </a:r>
            <a:r>
              <a:rPr lang="en-US" altLang="da-DK" b="1" dirty="0"/>
              <a:t> </a:t>
            </a:r>
          </a:p>
          <a:p>
            <a:pPr marL="0" indent="0">
              <a:buClr>
                <a:srgbClr val="3E5527"/>
              </a:buClr>
              <a:buFont typeface="Verdana" panose="020B0604030504040204" pitchFamily="34" charset="0"/>
              <a:buNone/>
              <a:tabLst>
                <a:tab pos="135731" algn="l"/>
              </a:tabLst>
            </a:pPr>
            <a:endParaRPr lang="en-US" altLang="da-DK" sz="1200" dirty="0"/>
          </a:p>
          <a:p>
            <a:pPr marL="0" indent="0">
              <a:spcAft>
                <a:spcPts val="0"/>
              </a:spcAft>
              <a:buClr>
                <a:srgbClr val="3E5527"/>
              </a:buClr>
              <a:buFont typeface="Verdana" panose="020B0604030504040204" pitchFamily="34" charset="0"/>
              <a:buNone/>
              <a:tabLst>
                <a:tab pos="135731" algn="l"/>
              </a:tabLst>
            </a:pPr>
            <a:r>
              <a:rPr lang="en-US" altLang="da-DK" sz="1200" dirty="0"/>
              <a:t>Harmonics lead to:</a:t>
            </a:r>
          </a:p>
          <a:p>
            <a:pPr marL="0" indent="0">
              <a:spcAft>
                <a:spcPts val="0"/>
              </a:spcAft>
              <a:buClr>
                <a:srgbClr val="3E5527"/>
              </a:buClr>
              <a:buFont typeface="Verdana" panose="020B0604030504040204" pitchFamily="34" charset="0"/>
              <a:buNone/>
              <a:tabLst>
                <a:tab pos="135731" algn="l"/>
              </a:tabLst>
            </a:pPr>
            <a:endParaRPr lang="en-US" altLang="da-DK" sz="1200" dirty="0"/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Poor utilization of supply infrastructure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Reduced equipment life (premature aging)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Lower equipment efficiencies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Torque ripples in motors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Resonance generation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Increased EMI</a:t>
            </a:r>
          </a:p>
          <a:p>
            <a:pPr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n"/>
              <a:tabLst>
                <a:tab pos="135731" algn="l"/>
              </a:tabLst>
            </a:pPr>
            <a:r>
              <a:rPr lang="en-US" altLang="da-DK" sz="1200" dirty="0"/>
              <a:t>Increased likelihood of trips and production stops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26800A7D-B9CD-4CA6-A921-3E8A1B648F84}"/>
              </a:ext>
            </a:extLst>
          </p:cNvPr>
          <p:cNvSpPr txBox="1">
            <a:spLocks noChangeArrowheads="1"/>
          </p:cNvSpPr>
          <p:nvPr/>
        </p:nvSpPr>
        <p:spPr>
          <a:xfrm>
            <a:off x="346824" y="796171"/>
            <a:ext cx="4999838" cy="4071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a-DK" sz="2000" b="1" dirty="0">
                <a:solidFill>
                  <a:srgbClr val="C00000"/>
                </a:solidFill>
              </a:rPr>
              <a:t>Harmonic effects </a:t>
            </a:r>
            <a:r>
              <a:rPr lang="en-US" altLang="da-DK" sz="2000" dirty="0"/>
              <a:t>on the power grid</a:t>
            </a:r>
            <a:endParaRPr lang="en-GB" altLang="da-DK" sz="2000" dirty="0"/>
          </a:p>
        </p:txBody>
      </p:sp>
    </p:spTree>
    <p:extLst>
      <p:ext uri="{BB962C8B-B14F-4D97-AF65-F5344CB8AC3E}">
        <p14:creationId xmlns:p14="http://schemas.microsoft.com/office/powerpoint/2010/main" xmlns="" val="241015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A44560-A7CF-453E-AD4B-5C74793D46CF}"/>
              </a:ext>
            </a:extLst>
          </p:cNvPr>
          <p:cNvSpPr/>
          <p:nvPr/>
        </p:nvSpPr>
        <p:spPr>
          <a:xfrm>
            <a:off x="4568354" y="1805865"/>
            <a:ext cx="4120806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ct val="300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180975" algn="l"/>
              </a:tabLst>
            </a:pPr>
            <a:r>
              <a:rPr lang="en-US" altLang="da-DK" sz="1400" dirty="0"/>
              <a:t>You can be sure </a:t>
            </a:r>
            <a:r>
              <a:rPr lang="en-US" altLang="da-DK" sz="1400" b="1" dirty="0"/>
              <a:t>your supply is </a:t>
            </a:r>
            <a:r>
              <a:rPr lang="en-US" altLang="da-DK" sz="1400" dirty="0"/>
              <a:t>already </a:t>
            </a:r>
            <a:r>
              <a:rPr lang="en-US" altLang="da-DK" sz="1400" b="1" dirty="0"/>
              <a:t>polluted with harmonics!</a:t>
            </a:r>
          </a:p>
          <a:p>
            <a:pPr marL="266700" indent="-266700">
              <a:spcBef>
                <a:spcPct val="300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180975" algn="l"/>
              </a:tabLst>
            </a:pPr>
            <a:r>
              <a:rPr lang="en-US" altLang="da-DK" sz="1400" dirty="0"/>
              <a:t>Product immunity has to be higher than system distortion to prevent breakdown but product life is a function of distortion level</a:t>
            </a:r>
          </a:p>
          <a:p>
            <a:pPr marL="266700" indent="-266700">
              <a:spcBef>
                <a:spcPct val="300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180975" algn="l"/>
              </a:tabLst>
            </a:pPr>
            <a:r>
              <a:rPr lang="en-US" altLang="da-DK" sz="1400" b="1" dirty="0"/>
              <a:t>Good practice is </a:t>
            </a:r>
            <a:r>
              <a:rPr lang="en-US" altLang="da-DK" sz="1400" dirty="0"/>
              <a:t>aiming at system</a:t>
            </a:r>
            <a:r>
              <a:rPr lang="en-US" altLang="da-DK" sz="1400" b="1" dirty="0"/>
              <a:t> </a:t>
            </a:r>
            <a:r>
              <a:rPr lang="en-US" altLang="da-DK" sz="1400" b="1" dirty="0" err="1"/>
              <a:t>THDv</a:t>
            </a:r>
            <a:r>
              <a:rPr lang="en-US" altLang="da-DK" sz="1400" b="1" dirty="0"/>
              <a:t> of 5%</a:t>
            </a:r>
            <a:r>
              <a:rPr lang="en-US" altLang="da-DK" sz="1400" dirty="0"/>
              <a:t> to avoid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36D918-681E-44B7-BAEC-76C06BEA9DB9}"/>
              </a:ext>
            </a:extLst>
          </p:cNvPr>
          <p:cNvSpPr txBox="1">
            <a:spLocks/>
          </p:cNvSpPr>
          <p:nvPr/>
        </p:nvSpPr>
        <p:spPr>
          <a:xfrm>
            <a:off x="4498041" y="963838"/>
            <a:ext cx="4531655" cy="70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a-DK" dirty="0"/>
              <a:t>What is a </a:t>
            </a:r>
            <a:r>
              <a:rPr lang="en-GB" altLang="da-DK" b="1" dirty="0">
                <a:solidFill>
                  <a:srgbClr val="C00000"/>
                </a:solidFill>
              </a:rPr>
              <a:t>Safe Level?</a:t>
            </a:r>
            <a:endParaRPr lang="da-DK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CA7F02-B165-4546-885B-BAB2D038D87B}"/>
              </a:ext>
            </a:extLst>
          </p:cNvPr>
          <p:cNvGrpSpPr/>
          <p:nvPr/>
        </p:nvGrpSpPr>
        <p:grpSpPr>
          <a:xfrm>
            <a:off x="606528" y="998080"/>
            <a:ext cx="3302873" cy="1798240"/>
            <a:chOff x="277416" y="1166047"/>
            <a:chExt cx="2909888" cy="2276812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xmlns="" id="{B2D1B028-8C0F-43EB-AF59-C2D4167C6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612758">
              <a:off x="1848371" y="2243874"/>
              <a:ext cx="968128" cy="1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da-DK" sz="700">
                  <a:solidFill>
                    <a:srgbClr val="E2000F"/>
                  </a:solidFill>
                </a:rPr>
                <a:t>Immunity level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xmlns="" id="{FEA0F5C4-702A-4D16-ABC1-B6DFC70B6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612758">
              <a:off x="522501" y="2144175"/>
              <a:ext cx="96000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268288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da-DK" sz="700" dirty="0">
                  <a:solidFill>
                    <a:srgbClr val="E2000F"/>
                  </a:solidFill>
                </a:rPr>
                <a:t>Maximum </a:t>
              </a:r>
            </a:p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da-DK" sz="700" dirty="0">
                  <a:solidFill>
                    <a:srgbClr val="E2000F"/>
                  </a:solidFill>
                </a:rPr>
                <a:t>distortion level</a:t>
              </a: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xmlns="" id="{D54E0C45-91AE-4F91-9948-8ECB3700F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4894" y="1166047"/>
              <a:ext cx="0" cy="2085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a-DK" sz="1350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xmlns="" id="{98ECF97E-092D-4DE4-B21F-78161C129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719" y="1166047"/>
              <a:ext cx="0" cy="2085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a-DK" sz="1350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xmlns="" id="{9E2FC7D8-AC45-4E57-AAEA-7BD0FAA2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633" y="3267501"/>
              <a:ext cx="310983" cy="175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da-DK" sz="900"/>
                <a:t>10%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xmlns="" id="{E909215A-B78C-40BF-B790-556812158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089" y="3267501"/>
              <a:ext cx="229230" cy="175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da-DK" sz="900" dirty="0"/>
                <a:t>5%</a:t>
              </a: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xmlns="" id="{F358E41A-F2B3-4776-96A4-7D4CD4712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16" y="3098431"/>
              <a:ext cx="290988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FF68A065-A63D-4FC6-B8AE-13896677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1241056"/>
              <a:ext cx="651272" cy="1857375"/>
            </a:xfrm>
            <a:custGeom>
              <a:avLst/>
              <a:gdLst>
                <a:gd name="T0" fmla="*/ 0 w 547"/>
                <a:gd name="T1" fmla="*/ 2476500 h 1560"/>
                <a:gd name="T2" fmla="*/ 692150 w 547"/>
                <a:gd name="T3" fmla="*/ 280988 h 1560"/>
                <a:gd name="T4" fmla="*/ 868363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0" y="1560"/>
                  </a:moveTo>
                  <a:cubicBezTo>
                    <a:pt x="324" y="1379"/>
                    <a:pt x="228" y="1512"/>
                    <a:pt x="436" y="177"/>
                  </a:cubicBezTo>
                  <a:cubicBezTo>
                    <a:pt x="449" y="92"/>
                    <a:pt x="464" y="0"/>
                    <a:pt x="5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5CC51F4D-B722-4A8E-B54A-C0D9844C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560" y="1241056"/>
              <a:ext cx="651272" cy="1857375"/>
            </a:xfrm>
            <a:custGeom>
              <a:avLst/>
              <a:gdLst>
                <a:gd name="T0" fmla="*/ 868362 w 547"/>
                <a:gd name="T1" fmla="*/ 2476500 h 1560"/>
                <a:gd name="T2" fmla="*/ 177800 w 547"/>
                <a:gd name="T3" fmla="*/ 280988 h 1560"/>
                <a:gd name="T4" fmla="*/ 0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547" y="1560"/>
                  </a:moveTo>
                  <a:cubicBezTo>
                    <a:pt x="222" y="1379"/>
                    <a:pt x="319" y="1512"/>
                    <a:pt x="112" y="177"/>
                  </a:cubicBezTo>
                  <a:cubicBezTo>
                    <a:pt x="98" y="92"/>
                    <a:pt x="84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A2D973B9-4991-43F3-9947-BFD1EC766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1233913"/>
              <a:ext cx="651272" cy="1857375"/>
            </a:xfrm>
            <a:custGeom>
              <a:avLst/>
              <a:gdLst>
                <a:gd name="T0" fmla="*/ 0 w 547"/>
                <a:gd name="T1" fmla="*/ 2476500 h 1560"/>
                <a:gd name="T2" fmla="*/ 692150 w 547"/>
                <a:gd name="T3" fmla="*/ 280988 h 1560"/>
                <a:gd name="T4" fmla="*/ 868363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0" y="1560"/>
                  </a:moveTo>
                  <a:cubicBezTo>
                    <a:pt x="324" y="1379"/>
                    <a:pt x="228" y="1512"/>
                    <a:pt x="436" y="177"/>
                  </a:cubicBezTo>
                  <a:cubicBezTo>
                    <a:pt x="448" y="92"/>
                    <a:pt x="463" y="0"/>
                    <a:pt x="5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8AD1659A-388E-417E-82EE-1A9F9B22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110" y="1233913"/>
              <a:ext cx="651272" cy="1857375"/>
            </a:xfrm>
            <a:custGeom>
              <a:avLst/>
              <a:gdLst>
                <a:gd name="T0" fmla="*/ 868362 w 547"/>
                <a:gd name="T1" fmla="*/ 2476500 h 1560"/>
                <a:gd name="T2" fmla="*/ 176212 w 547"/>
                <a:gd name="T3" fmla="*/ 280988 h 1560"/>
                <a:gd name="T4" fmla="*/ 0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547" y="1560"/>
                  </a:moveTo>
                  <a:cubicBezTo>
                    <a:pt x="223" y="1379"/>
                    <a:pt x="319" y="1512"/>
                    <a:pt x="111" y="177"/>
                  </a:cubicBezTo>
                  <a:cubicBezTo>
                    <a:pt x="98" y="92"/>
                    <a:pt x="8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xmlns="" id="{9EFFAFFF-A2D4-4901-8985-425FBFE71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063" y="1166047"/>
              <a:ext cx="0" cy="2085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a-DK" sz="1350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xmlns="" id="{782E4CC9-B026-4637-9751-495DDDF87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106" y="1166047"/>
              <a:ext cx="0" cy="2085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a-DK" sz="1350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xmlns="" id="{2861BC94-E888-4A8D-9533-D266F9076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6302" y="3267501"/>
              <a:ext cx="229230" cy="175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Font typeface="Wingdings" panose="05000000000000000000" pitchFamily="2" charset="2"/>
                <a:buChar char="n"/>
                <a:tabLst>
                  <a:tab pos="0" algn="l"/>
                </a:tabLst>
                <a:defRPr sz="1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da-DK" sz="900"/>
                <a:t>8%</a:t>
              </a: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DA7D50C5-AB69-4DC3-B466-2492E5CD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07" y="1241056"/>
              <a:ext cx="651272" cy="1857375"/>
            </a:xfrm>
            <a:custGeom>
              <a:avLst/>
              <a:gdLst>
                <a:gd name="T0" fmla="*/ 868363 w 547"/>
                <a:gd name="T1" fmla="*/ 2476500 h 1560"/>
                <a:gd name="T2" fmla="*/ 177800 w 547"/>
                <a:gd name="T3" fmla="*/ 280988 h 1560"/>
                <a:gd name="T4" fmla="*/ 0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547" y="1560"/>
                  </a:moveTo>
                  <a:cubicBezTo>
                    <a:pt x="222" y="1379"/>
                    <a:pt x="319" y="1512"/>
                    <a:pt x="112" y="177"/>
                  </a:cubicBezTo>
                  <a:cubicBezTo>
                    <a:pt x="98" y="92"/>
                    <a:pt x="84" y="0"/>
                    <a:pt x="0" y="0"/>
                  </a:cubicBezTo>
                </a:path>
              </a:pathLst>
            </a:custGeom>
            <a:noFill/>
            <a:ln w="15240" cap="flat">
              <a:solidFill>
                <a:srgbClr val="C0C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8A30FDE5-251E-4C4B-8F87-251543E6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719" y="1241056"/>
              <a:ext cx="651272" cy="1857375"/>
            </a:xfrm>
            <a:custGeom>
              <a:avLst/>
              <a:gdLst>
                <a:gd name="T0" fmla="*/ 868363 w 547"/>
                <a:gd name="T1" fmla="*/ 2476500 h 1560"/>
                <a:gd name="T2" fmla="*/ 177800 w 547"/>
                <a:gd name="T3" fmla="*/ 280988 h 1560"/>
                <a:gd name="T4" fmla="*/ 0 w 547"/>
                <a:gd name="T5" fmla="*/ 0 h 1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7" h="1560">
                  <a:moveTo>
                    <a:pt x="547" y="1560"/>
                  </a:moveTo>
                  <a:cubicBezTo>
                    <a:pt x="222" y="1379"/>
                    <a:pt x="319" y="1512"/>
                    <a:pt x="112" y="177"/>
                  </a:cubicBezTo>
                  <a:cubicBezTo>
                    <a:pt x="98" y="92"/>
                    <a:pt x="84" y="0"/>
                    <a:pt x="0" y="0"/>
                  </a:cubicBezTo>
                </a:path>
              </a:pathLst>
            </a:custGeom>
            <a:noFill/>
            <a:ln w="15240" cap="flat">
              <a:solidFill>
                <a:srgbClr val="C0C0C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 sz="1350"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4B911A20-2D64-4665-B4E1-C10F51019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645381"/>
              </p:ext>
            </p:extLst>
          </p:nvPr>
        </p:nvGraphicFramePr>
        <p:xfrm>
          <a:off x="223266" y="2998620"/>
          <a:ext cx="4069398" cy="1546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5775">
                  <a:extLst>
                    <a:ext uri="{9D8B030D-6E8A-4147-A177-3AD203B41FA5}">
                      <a16:colId xmlns:a16="http://schemas.microsoft.com/office/drawing/2014/main" xmlns="" val="663815241"/>
                    </a:ext>
                  </a:extLst>
                </a:gridCol>
                <a:gridCol w="720691">
                  <a:extLst>
                    <a:ext uri="{9D8B030D-6E8A-4147-A177-3AD203B41FA5}">
                      <a16:colId xmlns:a16="http://schemas.microsoft.com/office/drawing/2014/main" xmlns="" val="68431593"/>
                    </a:ext>
                  </a:extLst>
                </a:gridCol>
                <a:gridCol w="609812">
                  <a:extLst>
                    <a:ext uri="{9D8B030D-6E8A-4147-A177-3AD203B41FA5}">
                      <a16:colId xmlns:a16="http://schemas.microsoft.com/office/drawing/2014/main" xmlns="" val="2176264141"/>
                    </a:ext>
                  </a:extLst>
                </a:gridCol>
                <a:gridCol w="746654">
                  <a:extLst>
                    <a:ext uri="{9D8B030D-6E8A-4147-A177-3AD203B41FA5}">
                      <a16:colId xmlns:a16="http://schemas.microsoft.com/office/drawing/2014/main" xmlns="" val="835975353"/>
                    </a:ext>
                  </a:extLst>
                </a:gridCol>
                <a:gridCol w="599261">
                  <a:extLst>
                    <a:ext uri="{9D8B030D-6E8A-4147-A177-3AD203B41FA5}">
                      <a16:colId xmlns:a16="http://schemas.microsoft.com/office/drawing/2014/main" xmlns="" val="2734696419"/>
                    </a:ext>
                  </a:extLst>
                </a:gridCol>
                <a:gridCol w="757205">
                  <a:extLst>
                    <a:ext uri="{9D8B030D-6E8A-4147-A177-3AD203B41FA5}">
                      <a16:colId xmlns:a16="http://schemas.microsoft.com/office/drawing/2014/main" xmlns="" val="3316560022"/>
                    </a:ext>
                  </a:extLst>
                </a:gridCol>
              </a:tblGrid>
              <a:tr h="395671"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dirty="0"/>
                        <a:t>Odd harmonics</a:t>
                      </a:r>
                    </a:p>
                    <a:p>
                      <a:pPr algn="ctr"/>
                      <a:r>
                        <a:rPr lang="da-DK" sz="800" dirty="0"/>
                        <a:t>Non-multiple of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dirty="0"/>
                        <a:t>Odd harmonics</a:t>
                      </a:r>
                    </a:p>
                    <a:p>
                      <a:pPr algn="ctr"/>
                      <a:r>
                        <a:rPr lang="da-DK" sz="800" dirty="0"/>
                        <a:t>Multiple of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800" dirty="0"/>
                        <a:t>Even harmonics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5777946"/>
                  </a:ext>
                </a:extLst>
              </a:tr>
              <a:tr h="261062">
                <a:tc>
                  <a:txBody>
                    <a:bodyPr/>
                    <a:lstStyle/>
                    <a:p>
                      <a:pPr algn="ctr"/>
                      <a:r>
                        <a:rPr lang="da-DK" sz="700" b="1" dirty="0"/>
                        <a:t>Order</a:t>
                      </a:r>
                    </a:p>
                    <a:p>
                      <a:pPr algn="ctr"/>
                      <a:r>
                        <a:rPr lang="da-DK" sz="700" b="1" dirty="0"/>
                        <a:t>‘h’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b="1" dirty="0"/>
                        <a:t>Harmonic</a:t>
                      </a:r>
                    </a:p>
                    <a:p>
                      <a:pPr algn="ctr"/>
                      <a:r>
                        <a:rPr lang="da-DK" sz="700" b="1" dirty="0"/>
                        <a:t>Voltage (%)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b="1" dirty="0"/>
                        <a:t>Order ‘h’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b="1" dirty="0"/>
                        <a:t>Harmonic</a:t>
                      </a:r>
                    </a:p>
                    <a:p>
                      <a:pPr algn="ctr"/>
                      <a:r>
                        <a:rPr lang="da-DK" sz="700" b="1" dirty="0"/>
                        <a:t>Voltage (%)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1" dirty="0"/>
                        <a:t>Order ‘h’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b="1" dirty="0"/>
                        <a:t>Harmonic</a:t>
                      </a:r>
                    </a:p>
                    <a:p>
                      <a:pPr algn="ctr"/>
                      <a:r>
                        <a:rPr lang="da-DK" sz="700" b="1" dirty="0"/>
                        <a:t>Voltage (%)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81232"/>
                  </a:ext>
                </a:extLst>
              </a:tr>
              <a:tr h="722211"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5</a:t>
                      </a:r>
                    </a:p>
                    <a:p>
                      <a:pPr algn="ctr"/>
                      <a:r>
                        <a:rPr lang="da-DK" sz="700" dirty="0"/>
                        <a:t>7</a:t>
                      </a:r>
                    </a:p>
                    <a:p>
                      <a:pPr algn="ctr"/>
                      <a:r>
                        <a:rPr lang="da-DK" sz="700" dirty="0"/>
                        <a:t>11</a:t>
                      </a:r>
                    </a:p>
                    <a:p>
                      <a:pPr algn="ctr"/>
                      <a:r>
                        <a:rPr lang="da-DK" sz="700" dirty="0"/>
                        <a:t>13</a:t>
                      </a:r>
                    </a:p>
                    <a:p>
                      <a:pPr algn="ctr"/>
                      <a:r>
                        <a:rPr lang="da-DK" sz="700" dirty="0"/>
                        <a:t>17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da-DK" sz="500" dirty="0"/>
                        <a:t>17&lt;h≤49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6</a:t>
                      </a:r>
                    </a:p>
                    <a:p>
                      <a:pPr algn="ctr"/>
                      <a:r>
                        <a:rPr lang="da-DK" sz="700" dirty="0"/>
                        <a:t>5</a:t>
                      </a:r>
                    </a:p>
                    <a:p>
                      <a:pPr algn="ctr"/>
                      <a:r>
                        <a:rPr lang="da-DK" sz="700" dirty="0"/>
                        <a:t>3.5</a:t>
                      </a:r>
                    </a:p>
                    <a:p>
                      <a:pPr algn="ctr"/>
                      <a:r>
                        <a:rPr lang="da-DK" sz="700" dirty="0"/>
                        <a:t>3</a:t>
                      </a:r>
                    </a:p>
                    <a:p>
                      <a:pPr algn="ctr"/>
                      <a:r>
                        <a:rPr lang="da-DK" sz="700" dirty="0"/>
                        <a:t>2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da-DK" sz="500" dirty="0"/>
                        <a:t>2.27(17/h)-0.27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3</a:t>
                      </a:r>
                    </a:p>
                    <a:p>
                      <a:pPr algn="ctr"/>
                      <a:r>
                        <a:rPr lang="da-DK" sz="700" dirty="0"/>
                        <a:t>9</a:t>
                      </a:r>
                    </a:p>
                    <a:p>
                      <a:pPr algn="ctr"/>
                      <a:r>
                        <a:rPr lang="da-DK" sz="700" dirty="0"/>
                        <a:t>15</a:t>
                      </a:r>
                    </a:p>
                    <a:p>
                      <a:pPr algn="ctr"/>
                      <a:r>
                        <a:rPr lang="da-DK" sz="700" dirty="0"/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21&lt;h</a:t>
                      </a:r>
                      <a:r>
                        <a:rPr lang="da-DK" sz="500" dirty="0"/>
                        <a:t>≤</a:t>
                      </a:r>
                      <a:r>
                        <a:rPr lang="da-DK" sz="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5</a:t>
                      </a:r>
                    </a:p>
                    <a:p>
                      <a:pPr algn="ctr"/>
                      <a:r>
                        <a:rPr lang="da-DK" sz="700" dirty="0"/>
                        <a:t>1.5</a:t>
                      </a:r>
                    </a:p>
                    <a:p>
                      <a:pPr algn="ctr"/>
                      <a:r>
                        <a:rPr lang="da-DK" sz="700" dirty="0"/>
                        <a:t>0.3</a:t>
                      </a:r>
                    </a:p>
                    <a:p>
                      <a:pPr algn="ctr"/>
                      <a:r>
                        <a:rPr lang="da-DK" sz="700" dirty="0"/>
                        <a:t>0.2</a:t>
                      </a:r>
                    </a:p>
                    <a:p>
                      <a:pPr algn="ctr"/>
                      <a:r>
                        <a:rPr lang="da-DK" sz="700" dirty="0"/>
                        <a:t>0.2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2</a:t>
                      </a:r>
                    </a:p>
                    <a:p>
                      <a:pPr algn="ctr"/>
                      <a:r>
                        <a:rPr lang="da-DK" sz="700" dirty="0"/>
                        <a:t>4</a:t>
                      </a:r>
                    </a:p>
                    <a:p>
                      <a:pPr algn="ctr"/>
                      <a:r>
                        <a:rPr lang="da-DK" sz="700" dirty="0"/>
                        <a:t>6</a:t>
                      </a:r>
                    </a:p>
                    <a:p>
                      <a:pPr algn="ctr"/>
                      <a:r>
                        <a:rPr lang="da-DK" sz="700" dirty="0"/>
                        <a:t>8</a:t>
                      </a:r>
                    </a:p>
                    <a:p>
                      <a:pPr algn="ctr"/>
                      <a:r>
                        <a:rPr lang="da-DK" sz="700" dirty="0"/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500" dirty="0"/>
                        <a:t>10&lt;h≤50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700" dirty="0"/>
                        <a:t>2</a:t>
                      </a:r>
                    </a:p>
                    <a:p>
                      <a:pPr algn="ctr"/>
                      <a:r>
                        <a:rPr lang="da-DK" sz="700" dirty="0"/>
                        <a:t>1</a:t>
                      </a:r>
                    </a:p>
                    <a:p>
                      <a:pPr algn="ctr"/>
                      <a:r>
                        <a:rPr lang="da-DK" sz="700" dirty="0"/>
                        <a:t>0.5</a:t>
                      </a:r>
                    </a:p>
                    <a:p>
                      <a:pPr algn="ctr"/>
                      <a:r>
                        <a:rPr lang="da-DK" sz="700" dirty="0"/>
                        <a:t>0.5</a:t>
                      </a:r>
                    </a:p>
                    <a:p>
                      <a:pPr algn="ctr"/>
                      <a:r>
                        <a:rPr lang="da-DK" sz="700" dirty="0"/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500" dirty="0"/>
                        <a:t>0.25(10/h)+0.25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39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5358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Danfoss 16_9_template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2.xml><?xml version="1.0" encoding="utf-8"?>
<a:theme xmlns:a="http://schemas.openxmlformats.org/drawingml/2006/main" name="Danfoss 4_3_template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3.xml><?xml version="1.0" encoding="utf-8"?>
<a:theme xmlns:a="http://schemas.openxmlformats.org/drawingml/2006/main" name="1_Danfoss 16_9_template">
  <a:themeElements>
    <a:clrScheme name="Danfoss">
      <a:dk1>
        <a:srgbClr val="000000"/>
      </a:dk1>
      <a:lt1>
        <a:sysClr val="window" lastClr="FFFFFF"/>
      </a:lt1>
      <a:dk2>
        <a:srgbClr val="878786"/>
      </a:dk2>
      <a:lt2>
        <a:srgbClr val="B4BCC3"/>
      </a:lt2>
      <a:accent1>
        <a:srgbClr val="B10A11"/>
      </a:accent1>
      <a:accent2>
        <a:srgbClr val="E60A11"/>
      </a:accent2>
      <a:accent3>
        <a:srgbClr val="869199"/>
      </a:accent3>
      <a:accent4>
        <a:srgbClr val="C44A34"/>
      </a:accent4>
      <a:accent5>
        <a:srgbClr val="9DA7AF"/>
      </a:accent5>
      <a:accent6>
        <a:srgbClr val="575757"/>
      </a:accent6>
      <a:hlink>
        <a:srgbClr val="E2000F"/>
      </a:hlink>
      <a:folHlink>
        <a:srgbClr val="86909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Danfoss 16_9_template</Template>
  <TotalTime>0</TotalTime>
  <Words>1158</Words>
  <Application>Microsoft Office PowerPoint</Application>
  <PresentationFormat>On-screen Show (16:9)</PresentationFormat>
  <Paragraphs>305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Danfoss 16_9_template</vt:lpstr>
      <vt:lpstr>Danfoss 4_3_template</vt:lpstr>
      <vt:lpstr>1_Danfoss 16_9_template</vt:lpstr>
      <vt:lpstr>Visio</vt:lpstr>
      <vt:lpstr>Harmonics: Problems, sources and mitigation techniques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2016-01-21T07:48:37Z</dcterms:created>
  <dcterms:modified xsi:type="dcterms:W3CDTF">2019-09-26T08:40:03Z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