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553" r:id="rId2"/>
    <p:sldId id="554" r:id="rId3"/>
    <p:sldId id="550" r:id="rId4"/>
    <p:sldId id="549" r:id="rId5"/>
    <p:sldId id="552" r:id="rId6"/>
    <p:sldId id="548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41">
          <p15:clr>
            <a:srgbClr val="A4A3A4"/>
          </p15:clr>
        </p15:guide>
        <p15:guide id="2" orient="horz" pos="3910">
          <p15:clr>
            <a:srgbClr val="A4A3A4"/>
          </p15:clr>
        </p15:guide>
        <p15:guide id="3" orient="horz" pos="741">
          <p15:clr>
            <a:srgbClr val="A4A3A4"/>
          </p15:clr>
        </p15:guide>
        <p15:guide id="4" pos="340">
          <p15:clr>
            <a:srgbClr val="A4A3A4"/>
          </p15:clr>
        </p15:guide>
        <p15:guide id="5" pos="5420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orient="horz" pos="5787">
          <p15:clr>
            <a:srgbClr val="A4A3A4"/>
          </p15:clr>
        </p15:guide>
        <p15:guide id="3" pos="2208">
          <p15:clr>
            <a:srgbClr val="A4A3A4"/>
          </p15:clr>
        </p15:guide>
        <p15:guide id="4" pos="42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8B8B"/>
    <a:srgbClr val="00000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801" autoAdjust="0"/>
    <p:restoredTop sz="93568" autoAdjust="0"/>
  </p:normalViewPr>
  <p:slideViewPr>
    <p:cSldViewPr>
      <p:cViewPr varScale="1">
        <p:scale>
          <a:sx n="109" d="100"/>
          <a:sy n="109" d="100"/>
        </p:scale>
        <p:origin x="-1074" y="-78"/>
      </p:cViewPr>
      <p:guideLst>
        <p:guide orient="horz" pos="2341"/>
        <p:guide orient="horz" pos="3910"/>
        <p:guide orient="horz" pos="741"/>
        <p:guide pos="340"/>
        <p:guide pos="54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6" y="-96"/>
      </p:cViewPr>
      <p:guideLst>
        <p:guide orient="horz" pos="2928"/>
        <p:guide orient="horz" pos="5787"/>
        <p:guide pos="2208"/>
        <p:guide pos="42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207963" y="8856663"/>
            <a:ext cx="2208212" cy="439737"/>
          </a:xfrm>
          <a:prstGeom prst="rect">
            <a:avLst/>
          </a:prstGeom>
        </p:spPr>
        <p:txBody>
          <a:bodyPr vert="horz" lIns="0" tIns="0" rIns="0" bIns="73368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48F677-B049-4FF2-9D67-6D6576C5F185}" type="datetime6">
              <a:rPr lang="de-DE"/>
              <a:pPr>
                <a:defRPr/>
              </a:pPr>
              <a:t>April 19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136900" y="8856663"/>
            <a:ext cx="736600" cy="439737"/>
          </a:xfrm>
          <a:prstGeom prst="rect">
            <a:avLst/>
          </a:prstGeom>
        </p:spPr>
        <p:txBody>
          <a:bodyPr vert="horz" lIns="0" tIns="0" rIns="0" bIns="73368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93A256-E0A5-41C1-87CA-9AC256A8C5D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61445" name="Grafik 5" descr="Silber_GEA_26lg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6125" y="206375"/>
            <a:ext cx="977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4501856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209550" y="8831263"/>
            <a:ext cx="2208213" cy="465137"/>
          </a:xfrm>
          <a:prstGeom prst="rect">
            <a:avLst/>
          </a:prstGeom>
        </p:spPr>
        <p:txBody>
          <a:bodyPr vert="horz" lIns="0" tIns="0" rIns="0" bIns="73368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2818F3-9462-4DE0-9EC9-2430F3761F22}" type="datetime6">
              <a:rPr lang="de-DE"/>
              <a:pPr>
                <a:defRPr/>
              </a:pPr>
              <a:t>April 19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en-US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770313" y="8856663"/>
            <a:ext cx="3036887" cy="439737"/>
          </a:xfrm>
          <a:prstGeom prst="rect">
            <a:avLst/>
          </a:prstGeom>
        </p:spPr>
        <p:txBody>
          <a:bodyPr vert="horz" wrap="square" lIns="0" tIns="0" rIns="0" bIns="733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latin typeface="+mn-lt"/>
              </a:defRPr>
            </a:lvl1pPr>
          </a:lstStyle>
          <a:p>
            <a:pPr>
              <a:defRPr/>
            </a:pPr>
            <a:r>
              <a:rPr lang="de-DE"/>
              <a:t>Hier über "Einfügen Kopf-u. Fußzeile" Gesellschaft eintragen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136900" y="8856663"/>
            <a:ext cx="736600" cy="439737"/>
          </a:xfrm>
          <a:prstGeom prst="rect">
            <a:avLst/>
          </a:prstGeom>
        </p:spPr>
        <p:txBody>
          <a:bodyPr vert="horz" lIns="0" tIns="0" rIns="0" bIns="73368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A52A0D-E93B-4BB6-86DD-762FCBFDE4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9400" name="Grafik 7" descr="Silber_GEA_26lg.t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6125" y="206375"/>
            <a:ext cx="977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921750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793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39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191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BA422F-0D53-4128-9DC6-5626038CFBC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886191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BA422F-0D53-4128-9DC6-5626038CFBC6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453365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BA422F-0D53-4128-9DC6-5626038CFBC6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304643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BA422F-0D53-4128-9DC6-5626038CFBC6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26650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BA422F-0D53-4128-9DC6-5626038CFBC6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250340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BA422F-0D53-4128-9DC6-5626038CFBC6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70759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Logo-GEAneu-42-60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25" y="279400"/>
            <a:ext cx="15113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8"/>
          <p:cNvCxnSpPr/>
          <p:nvPr userDrawn="1"/>
        </p:nvCxnSpPr>
        <p:spPr>
          <a:xfrm>
            <a:off x="539750" y="6494463"/>
            <a:ext cx="8064500" cy="1587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10"/>
          <p:cNvSpPr txBox="1"/>
          <p:nvPr userDrawn="1"/>
        </p:nvSpPr>
        <p:spPr>
          <a:xfrm>
            <a:off x="539750" y="5400675"/>
            <a:ext cx="6480175" cy="2762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/>
                </a:solidFill>
                <a:latin typeface="+mn-lt"/>
              </a:rPr>
              <a:t>Refrigeration / </a:t>
            </a:r>
            <a:r>
              <a:rPr lang="en-US" b="1" dirty="0">
                <a:latin typeface="+mn-lt"/>
              </a:rPr>
              <a:t>GEA Grasso</a:t>
            </a:r>
          </a:p>
        </p:txBody>
      </p:sp>
      <p:sp>
        <p:nvSpPr>
          <p:cNvPr id="151554" name="Rectangle 10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40000" y="4320000"/>
            <a:ext cx="5400000" cy="90000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40000" y="3240000"/>
            <a:ext cx="80640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spAutoFit/>
          </a:bodyPr>
          <a:lstStyle>
            <a:lvl1pPr>
              <a:defRPr sz="2800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de-DE" dirty="0" smtClean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9E9D6-D744-446C-9BB4-14D945BD4FA1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32AC-8754-4CC8-AB7F-453D02E02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BB0AE-48E6-47CD-AE40-F07054ABE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133600"/>
            <a:ext cx="7086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43200" y="2971800"/>
            <a:ext cx="7772400" cy="32004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24DFC-980A-4F07-A4EE-03953F2BC7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4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A2F4-AFF7-40A1-B690-297710E6ED8F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539750" y="1634310"/>
            <a:ext cx="8064500" cy="45780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39750" y="1162800"/>
            <a:ext cx="8064500" cy="360000"/>
          </a:xfrm>
        </p:spPr>
        <p:txBody>
          <a:bodyPr/>
          <a:lstStyle>
            <a:lvl1pPr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EF94-161F-4AE8-AE18-FE23C01CA0F5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5"/>
          <p:cNvSpPr>
            <a:spLocks noGrp="1"/>
          </p:cNvSpPr>
          <p:nvPr>
            <p:ph sz="quarter" idx="12"/>
          </p:nvPr>
        </p:nvSpPr>
        <p:spPr>
          <a:xfrm>
            <a:off x="539750" y="1162800"/>
            <a:ext cx="3888000" cy="505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4716000" y="1162800"/>
            <a:ext cx="3888000" cy="505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F594F-9082-4B67-965D-96972DEB9E3D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5"/>
          <p:cNvSpPr>
            <a:spLocks noGrp="1"/>
          </p:cNvSpPr>
          <p:nvPr>
            <p:ph sz="quarter" idx="12"/>
          </p:nvPr>
        </p:nvSpPr>
        <p:spPr>
          <a:xfrm>
            <a:off x="539750" y="1634400"/>
            <a:ext cx="3888000" cy="45792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4716000" y="1634400"/>
            <a:ext cx="3888000" cy="45792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539750" y="1162800"/>
            <a:ext cx="3852000" cy="360000"/>
          </a:xfrm>
        </p:spPr>
        <p:txBody>
          <a:bodyPr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752250" y="1162800"/>
            <a:ext cx="3852000" cy="360000"/>
          </a:xfrm>
        </p:spPr>
        <p:txBody>
          <a:bodyPr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10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5D55-EDAC-4324-A3E1-74C412E8DD77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5"/>
          <p:cNvSpPr>
            <a:spLocks noGrp="1"/>
          </p:cNvSpPr>
          <p:nvPr>
            <p:ph sz="quarter" idx="12"/>
          </p:nvPr>
        </p:nvSpPr>
        <p:spPr>
          <a:xfrm>
            <a:off x="539750" y="1162800"/>
            <a:ext cx="3888000" cy="505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4716000" y="1162800"/>
            <a:ext cx="3888000" cy="208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716000" y="3319200"/>
            <a:ext cx="3888000" cy="2880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Inhaltsplatzhalter 5"/>
          <p:cNvSpPr>
            <a:spLocks noGrp="1"/>
          </p:cNvSpPr>
          <p:nvPr>
            <p:ph sz="quarter" idx="16"/>
          </p:nvPr>
        </p:nvSpPr>
        <p:spPr>
          <a:xfrm>
            <a:off x="4716000" y="3763962"/>
            <a:ext cx="3888000" cy="208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7" name="Textplatzhalter 11"/>
          <p:cNvSpPr>
            <a:spLocks noGrp="1"/>
          </p:cNvSpPr>
          <p:nvPr>
            <p:ph type="body" sz="quarter" idx="17"/>
          </p:nvPr>
        </p:nvSpPr>
        <p:spPr>
          <a:xfrm>
            <a:off x="4716000" y="5922300"/>
            <a:ext cx="3888000" cy="2880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2483C-2742-4577-87D3-06BD1AA67F67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/>
          <p:cNvSpPr>
            <a:spLocks noGrp="1"/>
          </p:cNvSpPr>
          <p:nvPr>
            <p:ph type="pic" sz="quarter" idx="19"/>
          </p:nvPr>
        </p:nvSpPr>
        <p:spPr>
          <a:xfrm>
            <a:off x="4714874" y="3764384"/>
            <a:ext cx="3888000" cy="2088000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de-DE" noProof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8"/>
          </p:nvPr>
        </p:nvSpPr>
        <p:spPr>
          <a:xfrm>
            <a:off x="4714874" y="1160463"/>
            <a:ext cx="3888000" cy="2088000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de-DE" noProof="0"/>
          </a:p>
        </p:txBody>
      </p:sp>
      <p:sp>
        <p:nvSpPr>
          <p:cNvPr id="5" name="Inhaltsplatzhalter 5"/>
          <p:cNvSpPr>
            <a:spLocks noGrp="1"/>
          </p:cNvSpPr>
          <p:nvPr>
            <p:ph sz="quarter" idx="12"/>
          </p:nvPr>
        </p:nvSpPr>
        <p:spPr>
          <a:xfrm>
            <a:off x="539750" y="1162800"/>
            <a:ext cx="3888000" cy="505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716000" y="3319200"/>
            <a:ext cx="3888000" cy="2880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platzhalter 11"/>
          <p:cNvSpPr>
            <a:spLocks noGrp="1"/>
          </p:cNvSpPr>
          <p:nvPr>
            <p:ph type="body" sz="quarter" idx="17"/>
          </p:nvPr>
        </p:nvSpPr>
        <p:spPr>
          <a:xfrm>
            <a:off x="4716000" y="5922300"/>
            <a:ext cx="3888000" cy="2880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5C7E-515A-452A-895F-0E6A1245D65B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F455E-35E0-413A-8508-B11E2EC0E26C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Key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Logo-GEAneu-42-60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25" y="279400"/>
            <a:ext cx="15113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8"/>
          <p:cNvCxnSpPr/>
          <p:nvPr userDrawn="1"/>
        </p:nvCxnSpPr>
        <p:spPr>
          <a:xfrm>
            <a:off x="539750" y="6494463"/>
            <a:ext cx="8064500" cy="1587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10"/>
          <p:cNvSpPr txBox="1"/>
          <p:nvPr userDrawn="1"/>
        </p:nvSpPr>
        <p:spPr>
          <a:xfrm>
            <a:off x="539750" y="5400675"/>
            <a:ext cx="6480175" cy="2762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/>
                </a:solidFill>
                <a:latin typeface="+mn-lt"/>
              </a:rPr>
              <a:t>Refrigeration / </a:t>
            </a:r>
            <a:r>
              <a:rPr lang="en-US" b="1" dirty="0">
                <a:latin typeface="+mn-lt"/>
              </a:rPr>
              <a:t>GEA Grasso B.V.</a:t>
            </a:r>
          </a:p>
        </p:txBody>
      </p:sp>
      <p:pic>
        <p:nvPicPr>
          <p:cNvPr id="7" name="Picture 5" descr="Bildleiste_Keyvisuals_Process Engineeri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00" y="1174750"/>
            <a:ext cx="8062913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54" name="Rectangle 10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40000" y="4320000"/>
            <a:ext cx="5400000" cy="90000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40000" y="3240000"/>
            <a:ext cx="80640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spAutoFit/>
          </a:bodyPr>
          <a:lstStyle>
            <a:lvl1pPr>
              <a:defRPr sz="2800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de-DE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46B78-A2CF-4CB6-AB07-FCB47A001CE5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platzhalter 13"/>
          <p:cNvSpPr>
            <a:spLocks noGrp="1"/>
          </p:cNvSpPr>
          <p:nvPr>
            <p:ph type="title"/>
          </p:nvPr>
        </p:nvSpPr>
        <p:spPr bwMode="auto">
          <a:xfrm>
            <a:off x="539750" y="317500"/>
            <a:ext cx="61372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96063"/>
            <a:ext cx="317500" cy="16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j-lt"/>
              </a:defRPr>
            </a:lvl1pPr>
          </a:lstStyle>
          <a:p>
            <a:pPr>
              <a:defRPr/>
            </a:pPr>
            <a:fld id="{B5009E98-1880-48BE-ADAC-39888849295E}" type="slidenum">
              <a:rPr lang="en-US"/>
              <a:pPr>
                <a:defRPr/>
              </a:pPr>
              <a:t>‹#›</a:t>
            </a:fld>
            <a:r>
              <a:rPr lang="en-US"/>
              <a:t>  </a:t>
            </a:r>
          </a:p>
        </p:txBody>
      </p:sp>
      <p:pic>
        <p:nvPicPr>
          <p:cNvPr id="8196" name="Picture 32" descr="Logo-GEAneu-42-60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39050" y="292100"/>
            <a:ext cx="9652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Gerade Verbindung 9"/>
          <p:cNvCxnSpPr/>
          <p:nvPr/>
        </p:nvCxnSpPr>
        <p:spPr>
          <a:xfrm>
            <a:off x="539750" y="6497638"/>
            <a:ext cx="8064500" cy="1587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539750" y="869950"/>
            <a:ext cx="8064500" cy="1588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071938" y="6580188"/>
            <a:ext cx="4529137" cy="185737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2"/>
                </a:solidFill>
                <a:latin typeface="+mn-lt"/>
              </a:rPr>
              <a:t>Refrigeration /</a:t>
            </a:r>
            <a:r>
              <a:rPr lang="en-US" sz="1200" b="1" dirty="0">
                <a:latin typeface="+mn-lt"/>
              </a:rPr>
              <a:t> GEA Grasso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>
          <a:xfrm>
            <a:off x="857250" y="6594475"/>
            <a:ext cx="2786063" cy="1666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Technical Training</a:t>
            </a:r>
          </a:p>
        </p:txBody>
      </p:sp>
      <p:sp>
        <p:nvSpPr>
          <p:cNvPr id="8201" name="Textplatzhalter 17"/>
          <p:cNvSpPr>
            <a:spLocks noGrp="1"/>
          </p:cNvSpPr>
          <p:nvPr>
            <p:ph type="body" idx="1"/>
          </p:nvPr>
        </p:nvSpPr>
        <p:spPr bwMode="auto">
          <a:xfrm>
            <a:off x="539750" y="1160463"/>
            <a:ext cx="8064500" cy="504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11" r:id="rId10"/>
    <p:sldLayoutId id="2147483712" r:id="rId11"/>
    <p:sldLayoutId id="2147483713" r:id="rId12"/>
  </p:sldLayoutIdLst>
  <p:transition/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ts val="2400"/>
        </a:lnSpc>
        <a:spcBef>
          <a:spcPts val="350"/>
        </a:spcBef>
        <a:spcAft>
          <a:spcPts val="350"/>
        </a:spcAft>
        <a:buClr>
          <a:schemeClr val="tx2"/>
        </a:buClr>
        <a:buSzPct val="110000"/>
        <a:buFont typeface="Arial" charset="0"/>
        <a:buChar char="•"/>
        <a:defRPr sz="2000">
          <a:solidFill>
            <a:schemeClr val="tx1"/>
          </a:solidFill>
          <a:latin typeface="+mj-lt"/>
          <a:ea typeface="+mn-ea"/>
          <a:cs typeface="+mn-cs"/>
        </a:defRPr>
      </a:lvl1pPr>
      <a:lvl2pPr marL="358775" indent="-180975" algn="l" rtl="0" eaLnBrk="0" fontAlgn="base" hangingPunct="0">
        <a:lnSpc>
          <a:spcPts val="2163"/>
        </a:lnSpc>
        <a:spcBef>
          <a:spcPts val="250"/>
        </a:spcBef>
        <a:spcAft>
          <a:spcPts val="250"/>
        </a:spcAft>
        <a:buClr>
          <a:schemeClr val="tx2"/>
        </a:buClr>
        <a:buSzPct val="110000"/>
        <a:buFont typeface="Arial" charset="0"/>
        <a:buChar char="•"/>
        <a:defRPr sz="2800">
          <a:solidFill>
            <a:schemeClr val="tx1"/>
          </a:solidFill>
          <a:latin typeface="+mj-lt"/>
        </a:defRPr>
      </a:lvl2pPr>
      <a:lvl3pPr marL="539750" indent="-180975" algn="l" rtl="0" eaLnBrk="0" fontAlgn="base" hangingPunct="0">
        <a:lnSpc>
          <a:spcPts val="1925"/>
        </a:lnSpc>
        <a:spcBef>
          <a:spcPts val="200"/>
        </a:spcBef>
        <a:spcAft>
          <a:spcPts val="200"/>
        </a:spcAft>
        <a:buClr>
          <a:schemeClr val="tx2"/>
        </a:buClr>
        <a:buSzPct val="110000"/>
        <a:buFont typeface="Arial" charset="0"/>
        <a:buChar char="•"/>
        <a:defRPr sz="1600">
          <a:solidFill>
            <a:schemeClr val="tx1"/>
          </a:solidFill>
          <a:latin typeface="+mj-lt"/>
        </a:defRPr>
      </a:lvl3pPr>
      <a:lvl4pPr marL="719138" indent="-179388" algn="l" rtl="0" eaLnBrk="0" fontAlgn="base" hangingPunct="0">
        <a:lnSpc>
          <a:spcPts val="1675"/>
        </a:lnSpc>
        <a:spcBef>
          <a:spcPts val="150"/>
        </a:spcBef>
        <a:spcAft>
          <a:spcPts val="150"/>
        </a:spcAft>
        <a:buClr>
          <a:schemeClr val="tx2"/>
        </a:buClr>
        <a:buSzPct val="110000"/>
        <a:buFont typeface="Arial" charset="0"/>
        <a:buChar char="•"/>
        <a:defRPr sz="1400">
          <a:solidFill>
            <a:schemeClr val="tx1"/>
          </a:solidFill>
          <a:latin typeface="+mj-lt"/>
        </a:defRPr>
      </a:lvl4pPr>
      <a:lvl5pPr marL="900113" indent="-180975" algn="l" rtl="0" eaLnBrk="0" fontAlgn="base" hangingPunct="0">
        <a:lnSpc>
          <a:spcPts val="1675"/>
        </a:lnSpc>
        <a:spcBef>
          <a:spcPts val="100"/>
        </a:spcBef>
        <a:spcAft>
          <a:spcPts val="100"/>
        </a:spcAft>
        <a:buClr>
          <a:schemeClr val="tx2"/>
        </a:buClr>
        <a:buSzPct val="110000"/>
        <a:buFont typeface="Arial" charset="0"/>
        <a:buChar char="•"/>
        <a:defRPr sz="1400">
          <a:solidFill>
            <a:srgbClr val="000000"/>
          </a:solidFill>
          <a:latin typeface="+mn-lt"/>
        </a:defRPr>
      </a:lvl5pPr>
      <a:lvl6pPr marL="2170113" indent="-182563" algn="l" rtl="0" eaLnBrk="1" fontAlgn="base" hangingPunct="1">
        <a:spcBef>
          <a:spcPct val="20000"/>
        </a:spcBef>
        <a:spcAft>
          <a:spcPct val="20000"/>
        </a:spcAft>
        <a:buClr>
          <a:srgbClr val="000000"/>
        </a:buClr>
        <a:buSzPct val="110000"/>
        <a:defRPr sz="1600">
          <a:solidFill>
            <a:srgbClr val="000000"/>
          </a:solidFill>
          <a:latin typeface="+mn-lt"/>
        </a:defRPr>
      </a:lvl6pPr>
      <a:lvl7pPr marL="2627313" indent="-182563" algn="l" rtl="0" eaLnBrk="1" fontAlgn="base" hangingPunct="1">
        <a:spcBef>
          <a:spcPct val="20000"/>
        </a:spcBef>
        <a:spcAft>
          <a:spcPct val="20000"/>
        </a:spcAft>
        <a:buClr>
          <a:srgbClr val="000000"/>
        </a:buClr>
        <a:buSzPct val="110000"/>
        <a:defRPr sz="1600">
          <a:solidFill>
            <a:srgbClr val="000000"/>
          </a:solidFill>
          <a:latin typeface="+mn-lt"/>
        </a:defRPr>
      </a:lvl7pPr>
      <a:lvl8pPr marL="3084513" indent="-182563" algn="l" rtl="0" eaLnBrk="1" fontAlgn="base" hangingPunct="1">
        <a:spcBef>
          <a:spcPct val="20000"/>
        </a:spcBef>
        <a:spcAft>
          <a:spcPct val="20000"/>
        </a:spcAft>
        <a:buClr>
          <a:srgbClr val="000000"/>
        </a:buClr>
        <a:buSzPct val="110000"/>
        <a:defRPr sz="1600">
          <a:solidFill>
            <a:srgbClr val="000000"/>
          </a:solidFill>
          <a:latin typeface="+mn-lt"/>
        </a:defRPr>
      </a:lvl8pPr>
      <a:lvl9pPr marL="3541713" indent="-182563" algn="l" rtl="0" eaLnBrk="1" fontAlgn="base" hangingPunct="1">
        <a:spcBef>
          <a:spcPct val="20000"/>
        </a:spcBef>
        <a:spcAft>
          <a:spcPct val="20000"/>
        </a:spcAft>
        <a:buClr>
          <a:srgbClr val="000000"/>
        </a:buClr>
        <a:buSzPct val="110000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xmlns="" val="1961882885"/>
              </p:ext>
            </p:extLst>
          </p:nvPr>
        </p:nvGraphicFramePr>
        <p:xfrm>
          <a:off x="642910" y="1500198"/>
          <a:ext cx="7929618" cy="5257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0812"/>
                <a:gridCol w="1639337"/>
                <a:gridCol w="1579823"/>
                <a:gridCol w="1579823"/>
                <a:gridCol w="1579823"/>
              </a:tblGrid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Time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What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By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Where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09.00-09.30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Introduction &amp;house rules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09.30-10.00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Presentations: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Refrigerants the basics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Refrigeration the basic principles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/>
                      </a:r>
                      <a:br>
                        <a:rPr lang="en-US" sz="900" baseline="0" dirty="0" smtClean="0"/>
                      </a:br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Compressor types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V types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5 HP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On request RC 10/12 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Gaskets &amp;</a:t>
                      </a:r>
                      <a:r>
                        <a:rPr lang="en-US" sz="900" baseline="0" dirty="0" smtClean="0"/>
                        <a:t> Torques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10.00-12.15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Presentations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mtClean="0"/>
                        <a:t>General</a:t>
                      </a:r>
                      <a:r>
                        <a:rPr lang="en-US" sz="900" baseline="0" smtClean="0"/>
                        <a:t> Field issue’s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Conf. Room 1. Product Training Centre</a:t>
                      </a:r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12.15-13.00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Lunch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All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Cantine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13.00-17.00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Hands</a:t>
                      </a:r>
                      <a:r>
                        <a:rPr lang="en-US" sz="900" baseline="0" dirty="0" smtClean="0"/>
                        <a:t> on training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Grasso Technicia</a:t>
                      </a:r>
                      <a:r>
                        <a:rPr lang="en-US" sz="900" baseline="0" dirty="0" smtClean="0"/>
                        <a:t>n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Product Training Centre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17.00-18.00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Moving</a:t>
                      </a:r>
                      <a:r>
                        <a:rPr lang="en-US" sz="900" baseline="0" dirty="0" smtClean="0"/>
                        <a:t> to evening location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All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18.00-…..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Diner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All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Restaurant</a:t>
                      </a:r>
                      <a:r>
                        <a:rPr lang="en-US" sz="900" baseline="0" dirty="0" smtClean="0"/>
                        <a:t>  </a:t>
                      </a:r>
                      <a:r>
                        <a:rPr lang="en-US" sz="900" baseline="0" dirty="0" err="1" smtClean="0"/>
                        <a:t>tbd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Program day 1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Training Module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GEA Grasso Piston compressors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xmlns="" val="1775060118"/>
              </p:ext>
            </p:extLst>
          </p:nvPr>
        </p:nvGraphicFramePr>
        <p:xfrm>
          <a:off x="642910" y="1500198"/>
          <a:ext cx="7929618" cy="4373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0812"/>
                <a:gridCol w="1639337"/>
                <a:gridCol w="1579823"/>
                <a:gridCol w="1579823"/>
                <a:gridCol w="1579823"/>
              </a:tblGrid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When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What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By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Where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09.00-11.00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mtClean="0"/>
                        <a:t>Compressor</a:t>
                      </a:r>
                      <a:r>
                        <a:rPr lang="en-US" sz="900" baseline="0" smtClean="0"/>
                        <a:t> details,</a:t>
                      </a:r>
                      <a:endParaRPr lang="en-US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Oil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Product Training Centre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11.00-12.15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Controls &amp; two stage systems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Product Training Centre</a:t>
                      </a:r>
                    </a:p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12.15-13.00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Lunch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Lunch room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13.00-16.00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Hands</a:t>
                      </a:r>
                      <a:r>
                        <a:rPr lang="en-US" sz="900" baseline="0" dirty="0" smtClean="0"/>
                        <a:t> on training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Grasso Technician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Product Training Centre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15.00-15.30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Factory</a:t>
                      </a:r>
                      <a:r>
                        <a:rPr lang="en-US" sz="900" baseline="0" dirty="0" smtClean="0"/>
                        <a:t> tour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Grasso Technician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Factory</a:t>
                      </a:r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15.30-16.30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Left over questions</a:t>
                      </a:r>
                      <a:r>
                        <a:rPr lang="en-US" sz="900" baseline="0" dirty="0" smtClean="0"/>
                        <a:t> and  c</a:t>
                      </a:r>
                      <a:r>
                        <a:rPr lang="en-US" sz="900" dirty="0" smtClean="0"/>
                        <a:t>losure of training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GEA </a:t>
                      </a:r>
                      <a:r>
                        <a:rPr lang="en-US" sz="900" baseline="0" dirty="0" err="1" smtClean="0"/>
                        <a:t>Techn</a:t>
                      </a:r>
                      <a:r>
                        <a:rPr lang="en-US" sz="900" baseline="0" dirty="0" smtClean="0"/>
                        <a:t> support </a:t>
                      </a:r>
                      <a:r>
                        <a:rPr lang="en-US" sz="900" baseline="0" dirty="0" err="1" smtClean="0"/>
                        <a:t>eng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smtClean="0"/>
                        <a:t>Product Training Centre</a:t>
                      </a:r>
                    </a:p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119697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Program day 2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 Module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GEA Grasso Piston compressors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 Grasso house rules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No smoking inside the building</a:t>
            </a:r>
          </a:p>
          <a:p>
            <a:endParaRPr lang="en-US" dirty="0"/>
          </a:p>
        </p:txBody>
      </p:sp>
      <p:pic>
        <p:nvPicPr>
          <p:cNvPr id="6" name="Picture 5" descr="574px-D-P001_Rauchen_verboten.svg[1]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3929066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 Grasso house rules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No smoking inside the building</a:t>
            </a:r>
          </a:p>
          <a:p>
            <a:r>
              <a:rPr lang="en-US" dirty="0" smtClean="0"/>
              <a:t>Making of pictures not allowed</a:t>
            </a:r>
          </a:p>
          <a:p>
            <a:endParaRPr lang="en-US" dirty="0"/>
          </a:p>
        </p:txBody>
      </p:sp>
      <p:pic>
        <p:nvPicPr>
          <p:cNvPr id="5" name="Picture 4" descr="574px-Nicht-DIN_Fotografieverbot.svg[1]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3929066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 Grasso house rules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No smoking inside the building</a:t>
            </a:r>
          </a:p>
          <a:p>
            <a:r>
              <a:rPr lang="en-US" dirty="0" smtClean="0"/>
              <a:t>Making of pictures not allowed</a:t>
            </a:r>
          </a:p>
          <a:p>
            <a:r>
              <a:rPr lang="en-US" dirty="0" smtClean="0"/>
              <a:t>Mobile phones off</a:t>
            </a:r>
          </a:p>
          <a:p>
            <a:endParaRPr lang="en-US" dirty="0"/>
          </a:p>
        </p:txBody>
      </p:sp>
      <p:pic>
        <p:nvPicPr>
          <p:cNvPr id="5" name="Picture 4" descr="574px-D-P018_Mobilfunk_verboten_ty.svg[1]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8" y="3929082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 Grasso house rules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No smoking inside the building</a:t>
            </a:r>
          </a:p>
          <a:p>
            <a:r>
              <a:rPr lang="en-US" dirty="0" smtClean="0"/>
              <a:t>Making of pictures not allowed</a:t>
            </a:r>
          </a:p>
          <a:p>
            <a:r>
              <a:rPr lang="en-US" dirty="0" smtClean="0"/>
              <a:t>Mobile phones off</a:t>
            </a:r>
          </a:p>
          <a:p>
            <a:r>
              <a:rPr lang="en-US" dirty="0" smtClean="0"/>
              <a:t>During hands on training and factory tour wear safety shoes </a:t>
            </a:r>
          </a:p>
          <a:p>
            <a:endParaRPr lang="en-US" dirty="0"/>
          </a:p>
        </p:txBody>
      </p:sp>
      <p:pic>
        <p:nvPicPr>
          <p:cNvPr id="5" name="Picture 4" descr="574px-D-M005_Fuszschutz_benutzen_ty.svg[1]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8" y="3929066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_Master_Refrigeration">
  <a:themeElements>
    <a:clrScheme name="GEA CD2008">
      <a:dk1>
        <a:srgbClr val="000000"/>
      </a:dk1>
      <a:lt1>
        <a:srgbClr val="FFFFFF"/>
      </a:lt1>
      <a:dk2>
        <a:srgbClr val="878787"/>
      </a:dk2>
      <a:lt2>
        <a:srgbClr val="FFFFFF"/>
      </a:lt2>
      <a:accent1>
        <a:srgbClr val="009EE0"/>
      </a:accent1>
      <a:accent2>
        <a:srgbClr val="004E8F"/>
      </a:accent2>
      <a:accent3>
        <a:srgbClr val="005645"/>
      </a:accent3>
      <a:accent4>
        <a:srgbClr val="EE7D11"/>
      </a:accent4>
      <a:accent5>
        <a:srgbClr val="009534"/>
      </a:accent5>
      <a:accent6>
        <a:srgbClr val="FABA00"/>
      </a:accent6>
      <a:hlink>
        <a:srgbClr val="878787"/>
      </a:hlink>
      <a:folHlink>
        <a:srgbClr val="878787"/>
      </a:folHlink>
    </a:clrScheme>
    <a:fontScheme name="Huppmann-TBS Wo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/>
      </a:spPr>
      <a:bodyPr rtlCol="0" anchor="ctr"/>
      <a:lstStyle>
        <a:defPPr algn="ctr">
          <a:defRPr sz="20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 w="9525">
          <a:noFill/>
          <a:miter lim="800000"/>
          <a:headEnd/>
          <a:tailEnd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15000"/>
          </a:spcBef>
          <a:spcAft>
            <a:spcPct val="15000"/>
          </a:spcAft>
          <a:buClr>
            <a:schemeClr val="tx2"/>
          </a:buClr>
          <a:buSzPct val="110000"/>
          <a:buFont typeface="Arial" pitchFamily="34" charset="0"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n-ea"/>
            <a:cs typeface="+mn-cs"/>
          </a:defRPr>
        </a:defPPr>
      </a:lstStyle>
    </a:tx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8">
        <a:dk1>
          <a:srgbClr val="262626"/>
        </a:dk1>
        <a:lt1>
          <a:srgbClr val="FFFFFF"/>
        </a:lt1>
        <a:dk2>
          <a:srgbClr val="FFFFFF"/>
        </a:dk2>
        <a:lt2>
          <a:srgbClr val="808080"/>
        </a:lt2>
        <a:accent1>
          <a:srgbClr val="FFCC00"/>
        </a:accent1>
        <a:accent2>
          <a:srgbClr val="005FA9"/>
        </a:accent2>
        <a:accent3>
          <a:srgbClr val="FFFFFF"/>
        </a:accent3>
        <a:accent4>
          <a:srgbClr val="1F1F1F"/>
        </a:accent4>
        <a:accent5>
          <a:srgbClr val="FFE2AA"/>
        </a:accent5>
        <a:accent6>
          <a:srgbClr val="005599"/>
        </a:accent6>
        <a:hlink>
          <a:srgbClr val="FF6600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9">
        <a:dk1>
          <a:srgbClr val="262626"/>
        </a:dk1>
        <a:lt1>
          <a:srgbClr val="FFFFFF"/>
        </a:lt1>
        <a:dk2>
          <a:srgbClr val="FFFFFF"/>
        </a:dk2>
        <a:lt2>
          <a:srgbClr val="808080"/>
        </a:lt2>
        <a:accent1>
          <a:srgbClr val="005FA9"/>
        </a:accent1>
        <a:accent2>
          <a:srgbClr val="FFCC00"/>
        </a:accent2>
        <a:accent3>
          <a:srgbClr val="FFFFFF"/>
        </a:accent3>
        <a:accent4>
          <a:srgbClr val="1F1F1F"/>
        </a:accent4>
        <a:accent5>
          <a:srgbClr val="AAB6D1"/>
        </a:accent5>
        <a:accent6>
          <a:srgbClr val="E7B900"/>
        </a:accent6>
        <a:hlink>
          <a:srgbClr val="FF6600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GEA CD2008">
      <a:dk1>
        <a:srgbClr val="000000"/>
      </a:dk1>
      <a:lt1>
        <a:srgbClr val="FFFFFF"/>
      </a:lt1>
      <a:dk2>
        <a:srgbClr val="878787"/>
      </a:dk2>
      <a:lt2>
        <a:srgbClr val="FFFFFF"/>
      </a:lt2>
      <a:accent1>
        <a:srgbClr val="878787"/>
      </a:accent1>
      <a:accent2>
        <a:srgbClr val="004E8F"/>
      </a:accent2>
      <a:accent3>
        <a:srgbClr val="005645"/>
      </a:accent3>
      <a:accent4>
        <a:srgbClr val="EE7D11"/>
      </a:accent4>
      <a:accent5>
        <a:srgbClr val="009534"/>
      </a:accent5>
      <a:accent6>
        <a:srgbClr val="FABA00"/>
      </a:accent6>
      <a:hlink>
        <a:srgbClr val="878787"/>
      </a:hlink>
      <a:folHlink>
        <a:srgbClr val="878787"/>
      </a:folHlink>
    </a:clrScheme>
    <a:fontScheme name="G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GEA CD2008">
      <a:dk1>
        <a:srgbClr val="000000"/>
      </a:dk1>
      <a:lt1>
        <a:srgbClr val="FFFFFF"/>
      </a:lt1>
      <a:dk2>
        <a:srgbClr val="878787"/>
      </a:dk2>
      <a:lt2>
        <a:srgbClr val="FFFFFF"/>
      </a:lt2>
      <a:accent1>
        <a:srgbClr val="878787"/>
      </a:accent1>
      <a:accent2>
        <a:srgbClr val="004E8F"/>
      </a:accent2>
      <a:accent3>
        <a:srgbClr val="005645"/>
      </a:accent3>
      <a:accent4>
        <a:srgbClr val="EE7D11"/>
      </a:accent4>
      <a:accent5>
        <a:srgbClr val="009534"/>
      </a:accent5>
      <a:accent6>
        <a:srgbClr val="FABA00"/>
      </a:accent6>
      <a:hlink>
        <a:srgbClr val="878787"/>
      </a:hlink>
      <a:folHlink>
        <a:srgbClr val="878787"/>
      </a:folHlink>
    </a:clrScheme>
    <a:fontScheme name="G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GEA_Master_Refrigeration</Template>
  <TotalTime>0</TotalTime>
  <Words>310</Words>
  <Application>Microsoft Office PowerPoint</Application>
  <PresentationFormat>On-screen Show (4:3)</PresentationFormat>
  <Paragraphs>103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GEA_Master_Refrigeration</vt:lpstr>
      <vt:lpstr> Training Module GEA Grasso Piston compressors </vt:lpstr>
      <vt:lpstr>Training Module GEA Grasso Piston compressors </vt:lpstr>
      <vt:lpstr>GEA Grasso house rules</vt:lpstr>
      <vt:lpstr>GEA Grasso house rules</vt:lpstr>
      <vt:lpstr>GEA Grasso house rules</vt:lpstr>
      <vt:lpstr>GEA Grasso house rules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2008-08-28T09:37:10Z</dcterms:created>
  <dcterms:modified xsi:type="dcterms:W3CDTF">2019-04-30T09:55:42Z</dcterms:modified>
</cp:coreProperties>
</file>